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4"/>
  </p:notesMasterIdLst>
  <p:sldIdLst>
    <p:sldId id="256" r:id="rId5"/>
    <p:sldId id="257" r:id="rId6"/>
    <p:sldId id="389" r:id="rId7"/>
    <p:sldId id="304" r:id="rId8"/>
    <p:sldId id="368" r:id="rId9"/>
    <p:sldId id="367" r:id="rId10"/>
    <p:sldId id="260" r:id="rId11"/>
    <p:sldId id="316" r:id="rId12"/>
    <p:sldId id="393" r:id="rId13"/>
    <p:sldId id="379" r:id="rId14"/>
    <p:sldId id="321" r:id="rId15"/>
    <p:sldId id="380" r:id="rId16"/>
    <p:sldId id="394" r:id="rId17"/>
    <p:sldId id="395" r:id="rId18"/>
    <p:sldId id="376" r:id="rId19"/>
    <p:sldId id="396" r:id="rId20"/>
    <p:sldId id="373" r:id="rId21"/>
    <p:sldId id="382" r:id="rId22"/>
    <p:sldId id="390" r:id="rId23"/>
  </p:sldIdLst>
  <p:sldSz cx="16040100" cy="9061450"/>
  <p:notesSz cx="16040100" cy="90614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nus Bekkevold" initials="MB" lastIdx="1" clrIdx="0">
    <p:extLst>
      <p:ext uri="{19B8F6BF-5375-455C-9EA6-DF929625EA0E}">
        <p15:presenceInfo xmlns:p15="http://schemas.microsoft.com/office/powerpoint/2012/main" userId="S::magnus.bekkevold@vtfk.no::b8cac0e6-9015-43a7-b138-7681f86e5a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BD9"/>
    <a:srgbClr val="CDFBF9"/>
    <a:srgbClr val="9FF7F3"/>
    <a:srgbClr val="9DF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E5EAE-7B00-4CD3-9706-3B0FC95AE00C}" v="2" dt="2022-10-21T07:36:21.321"/>
    <p1510:client id="{E6D968D0-A7DE-481E-885F-46667F12A386}" v="9" dt="2022-08-09T10:39:29.5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600" y="12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vtfk-my.sharepoint.com/personal/kaja_asmyhr_vtfk_no/Documents/Oversiktsdokument%20Vestfold%20og%20Telemark%2020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vtfk-my.sharepoint.com/personal/kaja_asmyhr_vtfk_no/Documents/Oversiktsdokument%20Vestfold%20og%20Telemark%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tfk-my.sharepoint.com/personal/kaja_asmyhr_vtfk_no/Documents/Oversiktsdokument%20Vestfold%20og%20Telemark%20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nb-NO"/>
              <a:t>Henvendelser 2021</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149-4502-A08A-500036595EB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149-4502-A08A-500036595EB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149-4502-A08A-500036595EB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149-4502-A08A-500036595EB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149-4502-A08A-500036595EB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1-2149-4502-A08A-500036595EB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3-2149-4502-A08A-500036595EB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5-2149-4502-A08A-500036595EB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7-2149-4502-A08A-500036595EB3}"/>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A3EE7E4-EB4B-44E2-A7E7-182D72C5019F}" type="CATEGORYNAME">
                      <a:rPr lang="en-US" smtClean="0"/>
                      <a:pPr>
                        <a:defRPr>
                          <a:solidFill>
                            <a:schemeClr val="accent1"/>
                          </a:solidFill>
                        </a:defRPr>
                      </a:pPr>
                      <a:t>[KATEGORINAVN]</a:t>
                    </a:fld>
                    <a:r>
                      <a:rPr lang="en-US"/>
                      <a:t>*</a:t>
                    </a:r>
                    <a:r>
                      <a:rPr lang="en-US" baseline="0"/>
                      <a:t>
</a:t>
                    </a:r>
                    <a:fld id="{68AA2136-225F-434F-AC6C-7ECF6748B1A5}" type="PERCENTAGE">
                      <a:rPr lang="en-US" baseline="0"/>
                      <a:pPr>
                        <a:defRPr>
                          <a:solidFill>
                            <a:schemeClr val="accent1"/>
                          </a:solidFill>
                        </a:defRPr>
                      </a:pPr>
                      <a:t>[PROSENT]</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149-4502-A08A-500036595EB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'Ark1'!$D$36:$D$40</c:f>
              <c:strCache>
                <c:ptCount val="5"/>
                <c:pt idx="0">
                  <c:v>Foresatt</c:v>
                </c:pt>
                <c:pt idx="1">
                  <c:v>Barnehage</c:v>
                </c:pt>
                <c:pt idx="2">
                  <c:v>Barneskole </c:v>
                </c:pt>
                <c:pt idx="3">
                  <c:v>Ungdomsskole</c:v>
                </c:pt>
                <c:pt idx="4">
                  <c:v>Andre</c:v>
                </c:pt>
              </c:strCache>
            </c:strRef>
          </c:cat>
          <c:val>
            <c:numRef>
              <c:f>'Ark1'!$E$36:$E$40</c:f>
              <c:numCache>
                <c:formatCode>General</c:formatCode>
                <c:ptCount val="5"/>
                <c:pt idx="0">
                  <c:v>68</c:v>
                </c:pt>
                <c:pt idx="1">
                  <c:v>2</c:v>
                </c:pt>
                <c:pt idx="2">
                  <c:v>14</c:v>
                </c:pt>
                <c:pt idx="3">
                  <c:v>8</c:v>
                </c:pt>
                <c:pt idx="4">
                  <c:v>5</c:v>
                </c:pt>
              </c:numCache>
            </c:numRef>
          </c:val>
          <c:extLst>
            <c:ext xmlns:c16="http://schemas.microsoft.com/office/drawing/2014/chart" uri="{C3380CC4-5D6E-409C-BE32-E72D297353CC}">
              <c16:uniqueId val="{0000000A-2149-4502-A08A-500036595EB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nb-NO" dirty="0"/>
              <a:t>Tilhørighet</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959-410C-A3B1-7F04CC3E8C16}"/>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959-410C-A3B1-7F04CC3E8C1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959-410C-A3B1-7F04CC3E8C1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1-9959-410C-A3B1-7F04CC3E8C1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3-9959-410C-A3B1-7F04CC3E8C1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5-9959-410C-A3B1-7F04CC3E8C1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'Ark1'!$R$35:$R$37</c:f>
              <c:strCache>
                <c:ptCount val="3"/>
                <c:pt idx="0">
                  <c:v>Barnehage</c:v>
                </c:pt>
                <c:pt idx="1">
                  <c:v>Barneskole</c:v>
                </c:pt>
                <c:pt idx="2">
                  <c:v>Ungdomsskole</c:v>
                </c:pt>
              </c:strCache>
            </c:strRef>
          </c:cat>
          <c:val>
            <c:numRef>
              <c:f>'Ark1'!$S$35:$S$37</c:f>
              <c:numCache>
                <c:formatCode>General</c:formatCode>
                <c:ptCount val="3"/>
                <c:pt idx="0">
                  <c:v>5</c:v>
                </c:pt>
                <c:pt idx="1">
                  <c:v>51</c:v>
                </c:pt>
                <c:pt idx="2">
                  <c:v>40</c:v>
                </c:pt>
              </c:numCache>
            </c:numRef>
          </c:val>
          <c:extLst>
            <c:ext xmlns:c16="http://schemas.microsoft.com/office/drawing/2014/chart" uri="{C3380CC4-5D6E-409C-BE32-E72D297353CC}">
              <c16:uniqueId val="{00000006-9959-410C-A3B1-7F04CC3E8C1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nb-NO" dirty="0"/>
              <a:t>Avsluttede saker 2021</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175-4B21-BC5A-1BBEE481D0DA}"/>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175-4B21-BC5A-1BBEE481D0D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1-A175-4B21-BC5A-1BBEE481D0D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3-A175-4B21-BC5A-1BBEE481D0D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'Ark1'!$X$6:$X$7</c:f>
              <c:strCache>
                <c:ptCount val="2"/>
                <c:pt idx="0">
                  <c:v>Avsluttet</c:v>
                </c:pt>
                <c:pt idx="1">
                  <c:v>Overført 2022</c:v>
                </c:pt>
              </c:strCache>
            </c:strRef>
          </c:cat>
          <c:val>
            <c:numRef>
              <c:f>'Ark1'!$Y$6:$Y$7</c:f>
              <c:numCache>
                <c:formatCode>General</c:formatCode>
                <c:ptCount val="2"/>
                <c:pt idx="0">
                  <c:v>106</c:v>
                </c:pt>
                <c:pt idx="1">
                  <c:v>13</c:v>
                </c:pt>
              </c:numCache>
            </c:numRef>
          </c:val>
          <c:extLst>
            <c:ext xmlns:c16="http://schemas.microsoft.com/office/drawing/2014/chart" uri="{C3380CC4-5D6E-409C-BE32-E72D297353CC}">
              <c16:uniqueId val="{00000004-A175-4B21-BC5A-1BBEE481D0D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0.62191</cdr:x>
      <cdr:y>0.94227</cdr:y>
    </cdr:from>
    <cdr:to>
      <cdr:x>0.96458</cdr:x>
      <cdr:y>0.97912</cdr:y>
    </cdr:to>
    <cdr:sp macro="" textlink="">
      <cdr:nvSpPr>
        <cdr:cNvPr id="2" name="TekstSylinder 1">
          <a:extLst xmlns:a="http://schemas.openxmlformats.org/drawingml/2006/main">
            <a:ext uri="{FF2B5EF4-FFF2-40B4-BE49-F238E27FC236}">
              <a16:creationId xmlns:a16="http://schemas.microsoft.com/office/drawing/2014/main" id="{2DD312EF-BF6F-4979-9639-F088DA87BC9E}"/>
            </a:ext>
          </a:extLst>
        </cdr:cNvPr>
        <cdr:cNvSpPr txBox="1"/>
      </cdr:nvSpPr>
      <cdr:spPr>
        <a:xfrm xmlns:a="http://schemas.openxmlformats.org/drawingml/2006/main">
          <a:off x="5363936" y="6262657"/>
          <a:ext cx="2955471" cy="244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*Statsforvalter, Helse, BV</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6950075" cy="45402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9085263" y="0"/>
            <a:ext cx="6951662" cy="454025"/>
          </a:xfrm>
          <a:prstGeom prst="rect">
            <a:avLst/>
          </a:prstGeom>
        </p:spPr>
        <p:txBody>
          <a:bodyPr vert="horz" lIns="91440" tIns="45720" rIns="91440" bIns="45720" rtlCol="0"/>
          <a:lstStyle>
            <a:lvl1pPr algn="r">
              <a:defRPr sz="1200"/>
            </a:lvl1pPr>
          </a:lstStyle>
          <a:p>
            <a:fld id="{24F47B93-2A50-4EFE-846E-5ADE59EE0811}" type="datetimeFigureOut">
              <a:rPr lang="nb-NO" smtClean="0"/>
              <a:t>21.10.2022</a:t>
            </a:fld>
            <a:endParaRPr lang="nb-NO"/>
          </a:p>
        </p:txBody>
      </p:sp>
      <p:sp>
        <p:nvSpPr>
          <p:cNvPr id="4" name="Plassholder for lysbilde 3"/>
          <p:cNvSpPr>
            <a:spLocks noGrp="1" noRot="1" noChangeAspect="1"/>
          </p:cNvSpPr>
          <p:nvPr>
            <p:ph type="sldImg" idx="2"/>
          </p:nvPr>
        </p:nvSpPr>
        <p:spPr>
          <a:xfrm>
            <a:off x="5313363" y="1133475"/>
            <a:ext cx="5413375" cy="30575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1603375" y="4360863"/>
            <a:ext cx="12833350" cy="35687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07425"/>
            <a:ext cx="6950075" cy="45402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9085263" y="8607425"/>
            <a:ext cx="6951662" cy="454025"/>
          </a:xfrm>
          <a:prstGeom prst="rect">
            <a:avLst/>
          </a:prstGeom>
        </p:spPr>
        <p:txBody>
          <a:bodyPr vert="horz" lIns="91440" tIns="45720" rIns="91440" bIns="45720" rtlCol="0" anchor="b"/>
          <a:lstStyle>
            <a:lvl1pPr algn="r">
              <a:defRPr sz="1200"/>
            </a:lvl1pPr>
          </a:lstStyle>
          <a:p>
            <a:fld id="{330284BC-93DB-4E05-8B45-F8534D325D4D}" type="slidenum">
              <a:rPr lang="nb-NO" smtClean="0"/>
              <a:t>‹#›</a:t>
            </a:fld>
            <a:endParaRPr lang="nb-NO"/>
          </a:p>
        </p:txBody>
      </p:sp>
    </p:spTree>
    <p:extLst>
      <p:ext uri="{BB962C8B-B14F-4D97-AF65-F5344CB8AC3E}">
        <p14:creationId xmlns:p14="http://schemas.microsoft.com/office/powerpoint/2010/main" val="66917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240674" y="3210646"/>
            <a:ext cx="5565100" cy="2101850"/>
          </a:xfrm>
          <a:prstGeom prst="rect">
            <a:avLst/>
          </a:prstGeom>
        </p:spPr>
        <p:txBody>
          <a:bodyPr wrap="square" lIns="0" tIns="0" rIns="0" bIns="0">
            <a:spAutoFit/>
          </a:bodyPr>
          <a:lstStyle>
            <a:lvl1pPr>
              <a:defRPr sz="7400" b="1" i="0">
                <a:solidFill>
                  <a:srgbClr val="040037"/>
                </a:solidFill>
                <a:latin typeface="Calibri"/>
                <a:cs typeface="Calibri"/>
              </a:defRPr>
            </a:lvl1pPr>
          </a:lstStyle>
          <a:p>
            <a:endParaRPr/>
          </a:p>
        </p:txBody>
      </p:sp>
      <p:sp>
        <p:nvSpPr>
          <p:cNvPr id="3" name="Holder 3"/>
          <p:cNvSpPr>
            <a:spLocks noGrp="1"/>
          </p:cNvSpPr>
          <p:nvPr>
            <p:ph type="subTitle" idx="4"/>
          </p:nvPr>
        </p:nvSpPr>
        <p:spPr>
          <a:xfrm>
            <a:off x="2406967" y="5049520"/>
            <a:ext cx="11232515" cy="22542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04003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040037"/>
                </a:solidFill>
                <a:latin typeface="Calibri"/>
                <a:cs typeface="Calibri"/>
              </a:defRPr>
            </a:lvl1pPr>
          </a:lstStyle>
          <a:p>
            <a:endParaRPr/>
          </a:p>
        </p:txBody>
      </p:sp>
      <p:sp>
        <p:nvSpPr>
          <p:cNvPr id="3" name="Holder 3"/>
          <p:cNvSpPr>
            <a:spLocks noGrp="1"/>
          </p:cNvSpPr>
          <p:nvPr>
            <p:ph sz="half" idx="2"/>
          </p:nvPr>
        </p:nvSpPr>
        <p:spPr>
          <a:xfrm>
            <a:off x="802322" y="2073910"/>
            <a:ext cx="6980206" cy="59512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34336" y="2453147"/>
            <a:ext cx="5568950" cy="5269865"/>
          </a:xfrm>
          <a:prstGeom prst="rect">
            <a:avLst/>
          </a:prstGeom>
        </p:spPr>
        <p:txBody>
          <a:bodyPr wrap="square" lIns="0" tIns="0" rIns="0" bIns="0">
            <a:spAutoFit/>
          </a:bodyPr>
          <a:lstStyle>
            <a:lvl1pPr>
              <a:defRPr sz="2400" b="1" i="0">
                <a:solidFill>
                  <a:srgbClr val="040037"/>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04003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0389" y="3210646"/>
            <a:ext cx="7605670" cy="2484120"/>
          </a:xfrm>
          <a:prstGeom prst="rect">
            <a:avLst/>
          </a:prstGeom>
        </p:spPr>
        <p:txBody>
          <a:bodyPr wrap="square" lIns="0" tIns="0" rIns="0" bIns="0">
            <a:spAutoFit/>
          </a:bodyPr>
          <a:lstStyle>
            <a:lvl1pPr>
              <a:defRPr sz="7400" b="1" i="0">
                <a:solidFill>
                  <a:srgbClr val="040037"/>
                </a:solidFill>
                <a:latin typeface="Calibri"/>
                <a:cs typeface="Calibri"/>
              </a:defRPr>
            </a:lvl1pPr>
          </a:lstStyle>
          <a:p>
            <a:endParaRPr/>
          </a:p>
        </p:txBody>
      </p:sp>
      <p:sp>
        <p:nvSpPr>
          <p:cNvPr id="3" name="Holder 3"/>
          <p:cNvSpPr>
            <a:spLocks noGrp="1"/>
          </p:cNvSpPr>
          <p:nvPr>
            <p:ph type="body" idx="1"/>
          </p:nvPr>
        </p:nvSpPr>
        <p:spPr>
          <a:xfrm>
            <a:off x="596264" y="3279750"/>
            <a:ext cx="14853920" cy="4902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455793" y="8385810"/>
            <a:ext cx="5134864" cy="4508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02322" y="8385810"/>
            <a:ext cx="3690683" cy="4508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10/21/2022</a:t>
            </a:fld>
            <a:endParaRPr lang="en-US"/>
          </a:p>
        </p:txBody>
      </p:sp>
      <p:sp>
        <p:nvSpPr>
          <p:cNvPr id="6" name="Holder 6"/>
          <p:cNvSpPr>
            <a:spLocks noGrp="1"/>
          </p:cNvSpPr>
          <p:nvPr>
            <p:ph type="sldNum" sz="quarter" idx="7"/>
          </p:nvPr>
        </p:nvSpPr>
        <p:spPr>
          <a:xfrm>
            <a:off x="11553444" y="8385810"/>
            <a:ext cx="3690683" cy="4508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6040100" cy="9061450"/>
          </a:xfrm>
          <a:custGeom>
            <a:avLst/>
            <a:gdLst/>
            <a:ahLst/>
            <a:cxnLst/>
            <a:rect l="l" t="t" r="r" b="b"/>
            <a:pathLst>
              <a:path w="16040100" h="9010650">
                <a:moveTo>
                  <a:pt x="0" y="0"/>
                </a:moveTo>
                <a:lnTo>
                  <a:pt x="16040099" y="0"/>
                </a:lnTo>
                <a:lnTo>
                  <a:pt x="16040099" y="9010649"/>
                </a:lnTo>
                <a:lnTo>
                  <a:pt x="0" y="9010649"/>
                </a:lnTo>
                <a:lnTo>
                  <a:pt x="0" y="0"/>
                </a:lnTo>
                <a:close/>
              </a:path>
            </a:pathLst>
          </a:custGeom>
          <a:solidFill>
            <a:srgbClr val="009787">
              <a:alpha val="19999"/>
            </a:srgbClr>
          </a:solidFill>
        </p:spPr>
        <p:txBody>
          <a:bodyPr wrap="square" lIns="0" tIns="0" rIns="0" bIns="0" rtlCol="0"/>
          <a:lstStyle/>
          <a:p>
            <a:endParaRPr lang="nb-NO"/>
          </a:p>
        </p:txBody>
      </p:sp>
      <p:pic>
        <p:nvPicPr>
          <p:cNvPr id="5" name="object 5"/>
          <p:cNvPicPr/>
          <p:nvPr/>
        </p:nvPicPr>
        <p:blipFill>
          <a:blip r:embed="rId2" cstate="print"/>
          <a:stretch>
            <a:fillRect/>
          </a:stretch>
        </p:blipFill>
        <p:spPr>
          <a:xfrm>
            <a:off x="10256487" y="403144"/>
            <a:ext cx="4252856" cy="1028919"/>
          </a:xfrm>
          <a:prstGeom prst="rect">
            <a:avLst/>
          </a:prstGeom>
        </p:spPr>
      </p:pic>
      <p:sp>
        <p:nvSpPr>
          <p:cNvPr id="7" name="object 7"/>
          <p:cNvSpPr txBox="1">
            <a:spLocks noGrp="1"/>
          </p:cNvSpPr>
          <p:nvPr>
            <p:ph type="title"/>
          </p:nvPr>
        </p:nvSpPr>
        <p:spPr>
          <a:xfrm>
            <a:off x="586055" y="403097"/>
            <a:ext cx="14681200" cy="2016760"/>
          </a:xfrm>
          <a:prstGeom prst="rect">
            <a:avLst/>
          </a:prstGeom>
        </p:spPr>
        <p:txBody>
          <a:bodyPr vert="horz" wrap="square" lIns="0" tIns="257810" rIns="0" bIns="0" rtlCol="0">
            <a:spAutoFit/>
          </a:bodyPr>
          <a:lstStyle/>
          <a:p>
            <a:pPr marL="60960">
              <a:lnSpc>
                <a:spcPct val="100000"/>
              </a:lnSpc>
              <a:spcBef>
                <a:spcPts val="2030"/>
              </a:spcBef>
            </a:pPr>
            <a:r>
              <a:rPr lang="nb-NO" sz="7200" spc="480"/>
              <a:t>Årsrapport 2021</a:t>
            </a:r>
          </a:p>
          <a:p>
            <a:pPr marL="12700">
              <a:lnSpc>
                <a:spcPct val="100000"/>
              </a:lnSpc>
              <a:spcBef>
                <a:spcPts val="900"/>
              </a:spcBef>
            </a:pPr>
            <a:r>
              <a:rPr lang="nb-NO" sz="3300" b="0" spc="145">
                <a:latin typeface="Calibri"/>
                <a:cs typeface="Calibri"/>
              </a:rPr>
              <a:t>Mobbeombudet</a:t>
            </a:r>
            <a:endParaRPr sz="3300">
              <a:latin typeface="Calibri"/>
              <a:cs typeface="Calibri"/>
            </a:endParaRPr>
          </a:p>
        </p:txBody>
      </p:sp>
      <p:pic>
        <p:nvPicPr>
          <p:cNvPr id="4" name="Bilde 3" descr="Et bilde som inneholder tre, utendørs, person, gress&#10;&#10;Automatisk generert beskrivelse">
            <a:extLst>
              <a:ext uri="{FF2B5EF4-FFF2-40B4-BE49-F238E27FC236}">
                <a16:creationId xmlns:a16="http://schemas.microsoft.com/office/drawing/2014/main" id="{723C286E-73A7-4D19-883F-AF8E83FCC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55" y="2663466"/>
            <a:ext cx="3737792" cy="55251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96264" y="953056"/>
            <a:ext cx="8142787" cy="7983083"/>
          </a:xfrm>
          <a:prstGeom prst="rect">
            <a:avLst/>
          </a:prstGeom>
        </p:spPr>
        <p:txBody>
          <a:bodyPr vert="horz" wrap="square" lIns="0" tIns="12065" rIns="0" bIns="0" rtlCol="0" anchor="t">
            <a:spAutoFit/>
          </a:bodyPr>
          <a:lstStyle/>
          <a:p>
            <a:pPr>
              <a:lnSpc>
                <a:spcPct val="110000"/>
              </a:lnSpc>
              <a:spcAft>
                <a:spcPts val="1200"/>
              </a:spcAft>
            </a:pPr>
            <a:r>
              <a:rPr lang="nb-NO" sz="1800" b="1" i="0">
                <a:solidFill>
                  <a:srgbClr val="000000"/>
                </a:solidFill>
                <a:effectLst/>
                <a:latin typeface="+mn-lt"/>
              </a:rPr>
              <a:t> </a:t>
            </a:r>
            <a:r>
              <a:rPr lang="nb-NO" b="1" dirty="0">
                <a:solidFill>
                  <a:srgbClr val="000000"/>
                </a:solidFill>
                <a:latin typeface="+mn-lt"/>
              </a:rPr>
              <a:t>Prioritering av arbeidet </a:t>
            </a:r>
            <a:endParaRPr lang="nb-NO" b="0" i="0" dirty="0">
              <a:solidFill>
                <a:srgbClr val="000000"/>
              </a:solidFill>
              <a:effectLst/>
              <a:latin typeface="+mn-lt"/>
            </a:endParaRPr>
          </a:p>
          <a:p>
            <a:pPr>
              <a:lnSpc>
                <a:spcPct val="110000"/>
              </a:lnSpc>
              <a:spcAft>
                <a:spcPts val="1200"/>
              </a:spcAft>
            </a:pPr>
            <a:r>
              <a:rPr lang="nb-NO" sz="1700" dirty="0">
                <a:solidFill>
                  <a:schemeClr val="tx1"/>
                </a:solidFill>
                <a:effectLst/>
                <a:latin typeface="Calibri"/>
                <a:ea typeface="Calibri" panose="020F0502020204030204" pitchFamily="34" charset="0"/>
                <a:cs typeface="Times New Roman"/>
              </a:rPr>
              <a:t>I mobbeombudets årsrapport 2020 ble det på bakgrunn av mandatet, </a:t>
            </a:r>
            <a:r>
              <a:rPr lang="nb-NO" sz="1700" dirty="0" err="1">
                <a:solidFill>
                  <a:schemeClr val="tx1"/>
                </a:solidFill>
                <a:effectLst/>
                <a:latin typeface="Calibri"/>
                <a:ea typeface="Calibri" panose="020F0502020204030204" pitchFamily="34" charset="0"/>
                <a:cs typeface="Times New Roman"/>
              </a:rPr>
              <a:t>NOVAs</a:t>
            </a:r>
            <a:r>
              <a:rPr lang="nb-NO" sz="1700" dirty="0">
                <a:solidFill>
                  <a:schemeClr val="tx1"/>
                </a:solidFill>
                <a:effectLst/>
                <a:latin typeface="Calibri"/>
                <a:ea typeface="Calibri" panose="020F0502020204030204" pitchFamily="34" charset="0"/>
                <a:cs typeface="Times New Roman"/>
              </a:rPr>
              <a:t> evalueringsrapport (NOVA 11/20) og erfaringer fra foregående år poengtert følgende:</a:t>
            </a:r>
          </a:p>
          <a:p>
            <a:pPr>
              <a:lnSpc>
                <a:spcPct val="110000"/>
              </a:lnSpc>
              <a:spcAft>
                <a:spcPts val="1200"/>
              </a:spcAft>
            </a:pPr>
            <a:r>
              <a:rPr lang="nb-NO" sz="1400" dirty="0">
                <a:solidFill>
                  <a:schemeClr val="tx1"/>
                </a:solidFill>
                <a:latin typeface="Calibri"/>
                <a:ea typeface="Calibri" panose="020F0502020204030204" pitchFamily="34" charset="0"/>
                <a:cs typeface="Times New Roman"/>
              </a:rPr>
              <a:t>I det videre arbeidet i vestfold og Telemark vil det være nødvendig å sikre en god balanse mellom tre hovedområder.</a:t>
            </a:r>
          </a:p>
          <a:p>
            <a:pPr marL="285750" indent="-285750">
              <a:lnSpc>
                <a:spcPct val="110000"/>
              </a:lnSpc>
              <a:spcAft>
                <a:spcPts val="1200"/>
              </a:spcAft>
              <a:buFont typeface="Arial" panose="020B0604020202020204" pitchFamily="34" charset="0"/>
              <a:buChar char="•"/>
            </a:pPr>
            <a:r>
              <a:rPr lang="nb-NO" sz="1400" dirty="0">
                <a:solidFill>
                  <a:schemeClr val="tx1"/>
                </a:solidFill>
                <a:latin typeface="Calibri"/>
                <a:ea typeface="Calibri" panose="020F0502020204030204" pitchFamily="34" charset="0"/>
                <a:cs typeface="Times New Roman"/>
              </a:rPr>
              <a:t>Drive </a:t>
            </a:r>
            <a:r>
              <a:rPr lang="nb-NO" sz="1400" dirty="0" err="1">
                <a:solidFill>
                  <a:schemeClr val="tx1"/>
                </a:solidFill>
                <a:latin typeface="Calibri"/>
                <a:ea typeface="Calibri" panose="020F0502020204030204" pitchFamily="34" charset="0"/>
                <a:cs typeface="Times New Roman"/>
              </a:rPr>
              <a:t>systemrettet</a:t>
            </a:r>
            <a:r>
              <a:rPr lang="nb-NO" sz="1400" dirty="0">
                <a:solidFill>
                  <a:schemeClr val="tx1"/>
                </a:solidFill>
                <a:latin typeface="Calibri"/>
                <a:ea typeface="Calibri" panose="020F0502020204030204" pitchFamily="34" charset="0"/>
                <a:cs typeface="Times New Roman"/>
              </a:rPr>
              <a:t> arbeid for å bidra til ansvarliggjøring og nødvendig kompetanse i kommunene. Det prioriteres å sikre skole-/barnehageeiers involvering slik at de tar ansvar for å bygge forsvarlige systemer og kompetanse i sine kommuner. </a:t>
            </a:r>
          </a:p>
          <a:p>
            <a:pPr marL="285750" indent="-285750">
              <a:lnSpc>
                <a:spcPct val="110000"/>
              </a:lnSpc>
              <a:spcAft>
                <a:spcPts val="1200"/>
              </a:spcAft>
              <a:buFont typeface="Arial" panose="020B0604020202020204" pitchFamily="34" charset="0"/>
              <a:buChar char="•"/>
            </a:pPr>
            <a:r>
              <a:rPr lang="nb-NO" sz="1400" dirty="0">
                <a:solidFill>
                  <a:schemeClr val="tx1"/>
                </a:solidFill>
                <a:latin typeface="Calibri"/>
                <a:ea typeface="Calibri" panose="020F0502020204030204" pitchFamily="34" charset="0"/>
                <a:cs typeface="Times New Roman"/>
              </a:rPr>
              <a:t>Tilstedeværelse i praksisfeltet for å sikre innsikt i utfordringsbildet i Vestfold og Telemark, troverdighet i systemarbeidet og relasjon til det kommunale nivået.</a:t>
            </a:r>
          </a:p>
          <a:p>
            <a:pPr marL="285750" indent="-285750">
              <a:lnSpc>
                <a:spcPct val="110000"/>
              </a:lnSpc>
              <a:spcAft>
                <a:spcPts val="1200"/>
              </a:spcAft>
              <a:buFont typeface="Arial" panose="020B0604020202020204" pitchFamily="34" charset="0"/>
              <a:buChar char="•"/>
            </a:pPr>
            <a:r>
              <a:rPr lang="nb-NO" sz="1400" dirty="0">
                <a:solidFill>
                  <a:schemeClr val="tx1"/>
                </a:solidFill>
                <a:latin typeface="Calibri"/>
                <a:ea typeface="Calibri" panose="020F0502020204030204" pitchFamily="34" charset="0"/>
                <a:cs typeface="Times New Roman"/>
              </a:rPr>
              <a:t>Tilgjengelighet for primærgruppen (barn, elever og foresatte) for å kunne innfri oppdraget om å gi hjelp og støtte som deres ombud. </a:t>
            </a:r>
          </a:p>
          <a:p>
            <a:pPr>
              <a:lnSpc>
                <a:spcPct val="110000"/>
              </a:lnSpc>
              <a:spcAft>
                <a:spcPts val="1200"/>
              </a:spcAft>
            </a:pPr>
            <a:r>
              <a:rPr lang="nb-NO" sz="1700" dirty="0">
                <a:solidFill>
                  <a:schemeClr val="tx1"/>
                </a:solidFill>
                <a:effectLst/>
                <a:latin typeface="Calibri"/>
                <a:ea typeface="Calibri" panose="020F0502020204030204" pitchFamily="34" charset="0"/>
                <a:cs typeface="Times New Roman"/>
              </a:rPr>
              <a:t>Gjennom mobbeombudets arbeid i 2021 ser vi at denne prioriteringen er hensiktsmessig. Vi har en betydelig tilstedeværelse i praksisfeltet både gjennom arbeidet i enkeltsaker, når vi holder foreldremøter og elevøkter og når vi arbeider på systemnivå med fagøkter for kommuner og personalgrupper. </a:t>
            </a:r>
          </a:p>
          <a:p>
            <a:pPr>
              <a:lnSpc>
                <a:spcPct val="110000"/>
              </a:lnSpc>
              <a:spcAft>
                <a:spcPts val="1200"/>
              </a:spcAft>
            </a:pPr>
            <a:r>
              <a:rPr lang="nb-NO" sz="1700" dirty="0">
                <a:solidFill>
                  <a:schemeClr val="tx1"/>
                </a:solidFill>
                <a:effectLst/>
                <a:latin typeface="Calibri"/>
                <a:ea typeface="Calibri" panose="020F0502020204030204" pitchFamily="34" charset="0"/>
                <a:cs typeface="Times New Roman"/>
              </a:rPr>
              <a:t>Denne tilstedeværelser bidrar på den ene siden til et godt omdømme og en faglig troverdighet som fører til at skoler, barnehager og kommuner i økende grad bruker oss som faglige støttespillere. Vi har en rådgivende og veiledende funksjon er dermed avhengig av dette dersom vårt arbeid skal få innvirkning.  </a:t>
            </a:r>
          </a:p>
          <a:p>
            <a:pPr>
              <a:lnSpc>
                <a:spcPct val="110000"/>
              </a:lnSpc>
              <a:spcAft>
                <a:spcPts val="1200"/>
              </a:spcAft>
            </a:pPr>
            <a:r>
              <a:rPr lang="nb-NO" sz="1700" dirty="0">
                <a:solidFill>
                  <a:schemeClr val="tx1"/>
                </a:solidFill>
                <a:effectLst/>
                <a:latin typeface="Calibri"/>
                <a:ea typeface="Calibri" panose="020F0502020204030204" pitchFamily="34" charset="0"/>
                <a:cs typeface="Times New Roman"/>
              </a:rPr>
              <a:t>På den andre siden bidrar tilstedeværelsen til synlighet og troverdighet ovenfor de vi skal være ombud for, slik at de som har behov for hjelp tar kontakt. Vi ser det som særlig viktig dersom de eldste elevene og deres foresatte skal henvende seg. Her er redselen for gjengjeldelse fra medelever eller skole ofte en faktor som forhindrer at ungdommen ønsker at noen griper inn. </a:t>
            </a:r>
          </a:p>
        </p:txBody>
      </p:sp>
      <p:sp>
        <p:nvSpPr>
          <p:cNvPr id="6" name="object 6"/>
          <p:cNvSpPr/>
          <p:nvPr/>
        </p:nvSpPr>
        <p:spPr>
          <a:xfrm>
            <a:off x="10536224" y="11679"/>
            <a:ext cx="5503876" cy="9038093"/>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algn="ctr"/>
            <a:endParaRPr lang="nb-NO" sz="1800" b="1" i="0">
              <a:solidFill>
                <a:srgbClr val="000000"/>
              </a:solidFill>
              <a:effectLst/>
              <a:latin typeface="Calibri" panose="020F0502020204030204" pitchFamily="34" charset="0"/>
            </a:endParaRPr>
          </a:p>
          <a:p>
            <a:pPr algn="ctr"/>
            <a:endParaRPr lang="nb-NO" sz="1800" b="1" i="0">
              <a:solidFill>
                <a:srgbClr val="000000"/>
              </a:solidFill>
              <a:effectLst/>
              <a:latin typeface="Calibri" panose="020F0502020204030204" pitchFamily="34" charset="0"/>
            </a:endParaRPr>
          </a:p>
          <a:p>
            <a:pPr algn="ctr"/>
            <a:endParaRPr lang="nb-NO" b="1">
              <a:solidFill>
                <a:srgbClr val="000000"/>
              </a:solidFill>
              <a:latin typeface="Calibri" panose="020F0502020204030204" pitchFamily="34" charset="0"/>
            </a:endParaRPr>
          </a:p>
          <a:p>
            <a:pPr algn="ctr"/>
            <a:br>
              <a:rPr lang="nb-NO" sz="1800" b="0" i="0">
                <a:solidFill>
                  <a:srgbClr val="000000"/>
                </a:solidFill>
                <a:effectLst/>
                <a:latin typeface="Calibri" panose="020F0502020204030204" pitchFamily="34" charset="0"/>
              </a:rPr>
            </a:br>
            <a:endParaRPr lang="nb-NO" sz="1800" b="0" i="0">
              <a:solidFill>
                <a:srgbClr val="000000"/>
              </a:solidFill>
              <a:effectLst/>
              <a:latin typeface="Calibri" panose="020F0502020204030204" pitchFamily="34" charset="0"/>
            </a:endParaRPr>
          </a:p>
        </p:txBody>
      </p:sp>
      <p:sp>
        <p:nvSpPr>
          <p:cNvPr id="7" name="object 7"/>
          <p:cNvSpPr txBox="1"/>
          <p:nvPr/>
        </p:nvSpPr>
        <p:spPr>
          <a:xfrm>
            <a:off x="11261566" y="778489"/>
            <a:ext cx="3729990"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b="0" i="0" u="none" strike="noStrike" kern="0" cap="none" spc="0" normalizeH="0" baseline="0" noProof="0">
              <a:ln>
                <a:noFill/>
              </a:ln>
              <a:solidFill>
                <a:schemeClr val="tx1"/>
              </a:solidFill>
              <a:effectLst/>
              <a:uLnTx/>
              <a:uFillTx/>
              <a:latin typeface="Calibri"/>
              <a:cs typeface="Calibri"/>
            </a:endParaRPr>
          </a:p>
        </p:txBody>
      </p:sp>
      <p:sp>
        <p:nvSpPr>
          <p:cNvPr id="9" name="object 4">
            <a:extLst>
              <a:ext uri="{FF2B5EF4-FFF2-40B4-BE49-F238E27FC236}">
                <a16:creationId xmlns:a16="http://schemas.microsoft.com/office/drawing/2014/main" id="{5A1787F7-A845-4FCC-84BC-90D75AC86D6E}"/>
              </a:ext>
            </a:extLst>
          </p:cNvPr>
          <p:cNvSpPr txBox="1"/>
          <p:nvPr/>
        </p:nvSpPr>
        <p:spPr>
          <a:xfrm>
            <a:off x="596264" y="509826"/>
            <a:ext cx="38710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a:t>
            </a:r>
            <a:r>
              <a:rPr sz="1650" b="1" spc="180">
                <a:solidFill>
                  <a:srgbClr val="009787"/>
                </a:solidFill>
                <a:latin typeface="Calibri"/>
                <a:cs typeface="Calibri"/>
              </a:rPr>
              <a:t>SRAPPORT</a:t>
            </a:r>
            <a:r>
              <a:rPr sz="1650" b="1" spc="35">
                <a:solidFill>
                  <a:srgbClr val="009787"/>
                </a:solidFill>
                <a:latin typeface="Calibri"/>
                <a:cs typeface="Calibri"/>
              </a:rPr>
              <a:t> </a:t>
            </a:r>
            <a:r>
              <a:rPr lang="nb-NO" sz="1650" b="1" spc="35" dirty="0">
                <a:solidFill>
                  <a:srgbClr val="009787"/>
                </a:solidFill>
                <a:latin typeface="Calibri"/>
                <a:cs typeface="Calibri"/>
              </a:rPr>
              <a:t>Mobbeombudet</a:t>
            </a:r>
            <a:endParaRPr sz="1650">
              <a:latin typeface="Calibri"/>
              <a:cs typeface="Calibri"/>
            </a:endParaRPr>
          </a:p>
        </p:txBody>
      </p:sp>
      <p:sp>
        <p:nvSpPr>
          <p:cNvPr id="8" name="TekstSylinder 7">
            <a:extLst>
              <a:ext uri="{FF2B5EF4-FFF2-40B4-BE49-F238E27FC236}">
                <a16:creationId xmlns:a16="http://schemas.microsoft.com/office/drawing/2014/main" id="{2814C5F8-DCAA-4846-90E5-AEE33DD6CB13}"/>
              </a:ext>
            </a:extLst>
          </p:cNvPr>
          <p:cNvSpPr txBox="1"/>
          <p:nvPr/>
        </p:nvSpPr>
        <p:spPr>
          <a:xfrm>
            <a:off x="10683608" y="778489"/>
            <a:ext cx="4597773" cy="2431435"/>
          </a:xfrm>
          <a:prstGeom prst="rect">
            <a:avLst/>
          </a:prstGeom>
          <a:noFill/>
        </p:spPr>
        <p:txBody>
          <a:bodyPr wrap="square">
            <a:spAutoFit/>
          </a:bodyPr>
          <a:lstStyle/>
          <a:p>
            <a:pPr marL="349885" marR="0" lvl="0" defTabSz="914400" eaLnBrk="1" fontAlgn="auto" latinLnBrk="0" hangingPunct="1">
              <a:lnSpc>
                <a:spcPct val="100000"/>
              </a:lnSpc>
              <a:spcBef>
                <a:spcPts val="2415"/>
              </a:spcBef>
              <a:spcAft>
                <a:spcPts val="0"/>
              </a:spcAft>
              <a:buClrTx/>
              <a:buSzTx/>
              <a:tabLst/>
              <a:defRPr/>
            </a:pPr>
            <a:r>
              <a:rPr kumimoji="0" lang="nb-NO" sz="2400" b="1" i="1" u="none" strike="noStrike" kern="0" cap="none" spc="0" normalizeH="0" baseline="0" noProof="0" dirty="0">
                <a:ln>
                  <a:noFill/>
                </a:ln>
                <a:solidFill>
                  <a:schemeClr val="tx1"/>
                </a:solidFill>
                <a:uLnTx/>
                <a:uFillTx/>
                <a:latin typeface="Calibri" panose="020F0502020204030204" pitchFamily="34" charset="0"/>
                <a:ea typeface="SimHei" panose="02010609060101010101" pitchFamily="49" charset="-122"/>
                <a:cs typeface="Calibri"/>
              </a:rPr>
              <a:t>«Jeg vil </a:t>
            </a:r>
            <a:r>
              <a:rPr kumimoji="0" lang="nb-NO" sz="2400" b="1" i="1" u="none" strike="noStrike" kern="0" cap="none" spc="0" normalizeH="0" baseline="0" noProof="0">
                <a:ln>
                  <a:noFill/>
                </a:ln>
                <a:solidFill>
                  <a:schemeClr val="tx1"/>
                </a:solidFill>
                <a:uLnTx/>
                <a:uFillTx/>
                <a:latin typeface="Calibri" panose="020F0502020204030204" pitchFamily="34" charset="0"/>
                <a:ea typeface="SimHei" panose="02010609060101010101" pitchFamily="49" charset="-122"/>
                <a:cs typeface="Calibri"/>
              </a:rPr>
              <a:t>at </a:t>
            </a:r>
            <a:r>
              <a:rPr kumimoji="0" lang="nb-NO" sz="2400" b="1" i="1" u="none" strike="noStrike" kern="0" cap="none" spc="0" normalizeH="0" baseline="0" noProof="0" dirty="0">
                <a:ln>
                  <a:noFill/>
                </a:ln>
                <a:solidFill>
                  <a:schemeClr val="tx1"/>
                </a:solidFill>
                <a:uLnTx/>
                <a:uFillTx/>
                <a:latin typeface="Calibri" panose="020F0502020204030204" pitchFamily="34" charset="0"/>
                <a:ea typeface="SimHei" panose="02010609060101010101" pitchFamily="49" charset="-122"/>
                <a:cs typeface="Calibri"/>
              </a:rPr>
              <a:t>du skal ringe til hun mobbeombudet</a:t>
            </a:r>
            <a:r>
              <a:rPr kumimoji="0" lang="nb-NO" sz="2400" b="1" i="1" u="none" strike="noStrike" kern="0" cap="none" spc="0" normalizeH="0" baseline="0" noProof="0">
                <a:ln>
                  <a:noFill/>
                </a:ln>
                <a:solidFill>
                  <a:schemeClr val="tx1"/>
                </a:solidFill>
                <a:uLnTx/>
                <a:uFillTx/>
                <a:latin typeface="Calibri" panose="020F0502020204030204" pitchFamily="34" charset="0"/>
                <a:ea typeface="SimHei" panose="02010609060101010101" pitchFamily="49" charset="-122"/>
                <a:cs typeface="Calibri"/>
              </a:rPr>
              <a:t>. </a:t>
            </a:r>
            <a:r>
              <a:rPr kumimoji="0" lang="nb-NO" sz="2400" b="1" i="1" u="none" strike="noStrike" kern="0" cap="none" spc="0" normalizeH="0" baseline="0" noProof="0" dirty="0">
                <a:ln>
                  <a:noFill/>
                </a:ln>
                <a:solidFill>
                  <a:schemeClr val="tx1"/>
                </a:solidFill>
                <a:uLnTx/>
                <a:uFillTx/>
                <a:latin typeface="Calibri" panose="020F0502020204030204" pitchFamily="34" charset="0"/>
                <a:ea typeface="SimHei" panose="02010609060101010101" pitchFamily="49" charset="-122"/>
                <a:cs typeface="Calibri"/>
              </a:rPr>
              <a:t>Jeg tror hun skjønner greia og at hun kan hjelpe meg…»</a:t>
            </a:r>
          </a:p>
          <a:p>
            <a:pPr marL="349885" marR="0" lvl="0" defTabSz="914400" eaLnBrk="1" fontAlgn="auto" latinLnBrk="0" hangingPunct="1">
              <a:lnSpc>
                <a:spcPct val="100000"/>
              </a:lnSpc>
              <a:spcBef>
                <a:spcPts val="2415"/>
              </a:spcBef>
              <a:spcAft>
                <a:spcPts val="0"/>
              </a:spcAft>
              <a:buClrTx/>
              <a:buSzTx/>
              <a:tabLst/>
              <a:defRPr/>
            </a:pPr>
            <a:r>
              <a:rPr lang="nb-NO" b="1" i="1" dirty="0">
                <a:solidFill>
                  <a:schemeClr val="tx1"/>
                </a:solidFill>
                <a:effectLst/>
                <a:latin typeface="Calibri" panose="020F0502020204030204" pitchFamily="34" charset="0"/>
                <a:ea typeface="SimHei" panose="02010609060101010101" pitchFamily="49" charset="-122"/>
                <a:cs typeface="Calibri"/>
              </a:rPr>
              <a:t>SMS sendt fra gutt 15 år til far etter </a:t>
            </a:r>
            <a:r>
              <a:rPr lang="nb-NO" b="1" i="1" dirty="0" err="1">
                <a:solidFill>
                  <a:schemeClr val="tx1"/>
                </a:solidFill>
                <a:effectLst/>
                <a:latin typeface="Calibri" panose="020F0502020204030204" pitchFamily="34" charset="0"/>
                <a:ea typeface="SimHei" panose="02010609060101010101" pitchFamily="49" charset="-122"/>
                <a:cs typeface="Calibri"/>
              </a:rPr>
              <a:t>elevøkt</a:t>
            </a:r>
            <a:r>
              <a:rPr lang="nb-NO" b="1" i="1" dirty="0">
                <a:solidFill>
                  <a:schemeClr val="tx1"/>
                </a:solidFill>
                <a:effectLst/>
                <a:latin typeface="Calibri" panose="020F0502020204030204" pitchFamily="34" charset="0"/>
                <a:ea typeface="SimHei" panose="02010609060101010101" pitchFamily="49" charset="-122"/>
                <a:cs typeface="Calibri"/>
              </a:rPr>
              <a:t> på en ungdomsskole</a:t>
            </a:r>
            <a:endParaRPr kumimoji="0" lang="nb-NO" b="1" i="1" u="none" strike="noStrike" kern="0" cap="none" spc="0" normalizeH="0" baseline="0" noProof="0" dirty="0">
              <a:ln>
                <a:noFill/>
              </a:ln>
              <a:solidFill>
                <a:schemeClr val="tx1"/>
              </a:solidFill>
              <a:effectLst/>
              <a:uLnTx/>
              <a:uFillTx/>
              <a:latin typeface="Calibri"/>
              <a:cs typeface="Calibri"/>
            </a:endParaRPr>
          </a:p>
        </p:txBody>
      </p:sp>
      <p:sp>
        <p:nvSpPr>
          <p:cNvPr id="12" name="Plassholder for bunntekst 11">
            <a:extLst>
              <a:ext uri="{FF2B5EF4-FFF2-40B4-BE49-F238E27FC236}">
                <a16:creationId xmlns:a16="http://schemas.microsoft.com/office/drawing/2014/main" id="{85700664-AF31-43DE-87E1-E40F1BD1EEDF}"/>
              </a:ext>
            </a:extLst>
          </p:cNvPr>
          <p:cNvSpPr>
            <a:spLocks noGrp="1"/>
          </p:cNvSpPr>
          <p:nvPr>
            <p:ph type="ftr" sz="quarter" idx="5"/>
          </p:nvPr>
        </p:nvSpPr>
        <p:spPr/>
        <p:txBody>
          <a:bodyPr/>
          <a:lstStyle/>
          <a:p>
            <a:r>
              <a:rPr lang="nb-NO"/>
              <a:t>10</a:t>
            </a:r>
          </a:p>
        </p:txBody>
      </p:sp>
      <p:pic>
        <p:nvPicPr>
          <p:cNvPr id="10" name="Bilde 9" descr="Et bilde som inneholder innendørs, person, vegg, personer&#10;&#10;Automatisk generert beskrivelse">
            <a:extLst>
              <a:ext uri="{FF2B5EF4-FFF2-40B4-BE49-F238E27FC236}">
                <a16:creationId xmlns:a16="http://schemas.microsoft.com/office/drawing/2014/main" id="{92F8BB8F-F882-4E64-B6E0-C1668AF84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3017" y="4114800"/>
            <a:ext cx="4725262" cy="3149388"/>
          </a:xfrm>
          <a:prstGeom prst="rect">
            <a:avLst/>
          </a:prstGeom>
        </p:spPr>
      </p:pic>
    </p:spTree>
    <p:extLst>
      <p:ext uri="{BB962C8B-B14F-4D97-AF65-F5344CB8AC3E}">
        <p14:creationId xmlns:p14="http://schemas.microsoft.com/office/powerpoint/2010/main" val="82313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309918" y="2100979"/>
            <a:ext cx="7826375" cy="7991290"/>
          </a:xfrm>
          <a:prstGeom prst="rect">
            <a:avLst/>
          </a:prstGeom>
        </p:spPr>
        <p:txBody>
          <a:bodyPr vert="horz" wrap="square" lIns="0" tIns="12065" rIns="0" bIns="0" rtlCol="0" anchor="t">
            <a:spAutoFit/>
          </a:bodyPr>
          <a:lstStyle/>
          <a:p>
            <a:pPr fontAlgn="base"/>
            <a:r>
              <a:rPr lang="nb-NO" sz="1600" dirty="0">
                <a:solidFill>
                  <a:schemeClr val="tx1"/>
                </a:solidFill>
                <a:effectLst/>
                <a:latin typeface="Calibri"/>
                <a:ea typeface="Times New Roman" panose="02020603050405020304" pitchFamily="18" charset="0"/>
                <a:cs typeface="Calibri"/>
              </a:rPr>
              <a:t>Det har totalt sett vært færre nye henvendelser i enkeltsaker (95 nye saker i 2021 mot 163 i 2020). Her er ikke henvendelser som svares ut gjennom en enkelt telefonsamtale telt med. Disse henvendelsene ligger stabilt høyt. Her er det </a:t>
            </a:r>
            <a:r>
              <a:rPr lang="nb-NO" sz="1600" dirty="0">
                <a:solidFill>
                  <a:schemeClr val="tx1"/>
                </a:solidFill>
                <a:latin typeface="Calibri"/>
                <a:ea typeface="Times New Roman" panose="02020603050405020304" pitchFamily="18" charset="0"/>
                <a:cs typeface="Calibri"/>
              </a:rPr>
              <a:t>økende antall henvendelser fra barnehage. </a:t>
            </a:r>
            <a:r>
              <a:rPr lang="nb-NO" sz="1600" dirty="0">
                <a:solidFill>
                  <a:schemeClr val="tx1"/>
                </a:solidFill>
                <a:effectLst/>
                <a:latin typeface="Calibri"/>
                <a:ea typeface="Times New Roman" panose="02020603050405020304" pitchFamily="18" charset="0"/>
                <a:cs typeface="Calibri"/>
              </a:rPr>
              <a:t>I tillegg har ombudet jobbet med 24 enkeltsaker videreført fra 2020. </a:t>
            </a:r>
          </a:p>
          <a:p>
            <a:pPr fontAlgn="base"/>
            <a:endParaRPr lang="nb-NO" sz="1600" dirty="0">
              <a:effectLst/>
              <a:latin typeface="Calibri" panose="020F0502020204030204" pitchFamily="34" charset="0"/>
              <a:ea typeface="Times New Roman" panose="02020603050405020304" pitchFamily="18" charset="0"/>
            </a:endParaRPr>
          </a:p>
          <a:p>
            <a:pPr fontAlgn="base"/>
            <a:r>
              <a:rPr lang="nb-NO" sz="1600" dirty="0">
                <a:effectLst/>
                <a:latin typeface="Calibri"/>
                <a:ea typeface="SimHei"/>
                <a:cs typeface="Calibri"/>
              </a:rPr>
              <a:t>Det har samtidig vært en økende andel henvendelser med høy alvorlighetsgrad. Et fellestrekk ved flere av disse er at sosiale begrensninger, utfordringer med å få til fysiske møter og god dialog har vært til hinder i arbeidet og at saken har fått lov til å utvikle seg negativt over tid. I mange av disse sakene har et bekymringsfullt fravær blitt en betydelig faktor. Disse sakene er arbeidskrevende og involverer flere instanser som helse, </a:t>
            </a:r>
            <a:r>
              <a:rPr lang="nb-NO" sz="1600" dirty="0" err="1">
                <a:latin typeface="Calibri"/>
                <a:ea typeface="SimHei"/>
                <a:cs typeface="Calibri"/>
              </a:rPr>
              <a:t>PP</a:t>
            </a:r>
            <a:r>
              <a:rPr lang="nb-NO" sz="1600" dirty="0" err="1">
                <a:effectLst/>
                <a:latin typeface="Calibri"/>
                <a:ea typeface="SimHei"/>
                <a:cs typeface="Calibri"/>
              </a:rPr>
              <a:t>t</a:t>
            </a:r>
            <a:r>
              <a:rPr lang="nb-NO" sz="1600" dirty="0">
                <a:effectLst/>
                <a:latin typeface="Calibri"/>
                <a:ea typeface="SimHei"/>
                <a:cs typeface="Calibri"/>
              </a:rPr>
              <a:t>, BUP, BV og statsforvalter. Mobbeombudet involveres over lengre tid og det må sikres et godt tverrfaglig samarbeid. </a:t>
            </a:r>
          </a:p>
          <a:p>
            <a:pPr fontAlgn="base"/>
            <a:endParaRPr lang="nb-NO" sz="1600" dirty="0">
              <a:latin typeface="Calibri"/>
              <a:ea typeface="SimHei"/>
              <a:cs typeface="Calibri"/>
            </a:endParaRPr>
          </a:p>
          <a:p>
            <a:pPr fontAlgn="base"/>
            <a:r>
              <a:rPr lang="nb-NO" sz="1600" dirty="0">
                <a:latin typeface="Calibri"/>
                <a:ea typeface="SimHei"/>
                <a:cs typeface="Calibri"/>
              </a:rPr>
              <a:t>Det er en tendens til at skoler/kommuner som tidligere har samarbeidet med mobbeombudet tar kontakt på nytt. Et positivt trekk er at skolene har kommet lengre i arbeidet og har høyere kvalitet i undersøkelse og tidligere arbeid i de nye henvendelsene. </a:t>
            </a:r>
            <a:endParaRPr lang="nb-NO" sz="1600" dirty="0">
              <a:latin typeface="Times New Roman" panose="02020603050405020304" pitchFamily="18" charset="0"/>
              <a:ea typeface="SimHei" panose="02010609060101010101" pitchFamily="49" charset="-122"/>
              <a:cs typeface="Times New Roman" panose="02020603050405020304" pitchFamily="18" charset="0"/>
            </a:endParaRPr>
          </a:p>
          <a:p>
            <a:endParaRPr lang="nb-NO" sz="1600" dirty="0">
              <a:latin typeface="Times New Roman" panose="02020603050405020304" pitchFamily="18" charset="0"/>
              <a:ea typeface="SimHei" panose="02010609060101010101" pitchFamily="49" charset="-122"/>
            </a:endParaRPr>
          </a:p>
          <a:p>
            <a:r>
              <a:rPr lang="nb-NO" sz="1600" dirty="0">
                <a:solidFill>
                  <a:schemeClr val="tx1"/>
                </a:solidFill>
                <a:effectLst/>
                <a:latin typeface="Calibri"/>
                <a:ea typeface="Times New Roman" panose="02020603050405020304" pitchFamily="18" charset="0"/>
                <a:cs typeface="Calibri"/>
              </a:rPr>
              <a:t>På tross av nedstenginger har det vært høy etterspørsel etter mobbeombudets deltagelse på foreldremøter. Dette har vært prioritert i de periodene det har vært mulig å holde slike møter. I løpet av året har det vært holdt 18 foreldremøter for skole og 6 foreldremøter for barnehage. Fortrinnsvis stiller mobbeombudet opp på storforeldremøter som inkluderer hele skoler/barnehager. Det har også vært avhold flere åpne møter på initiativ fra kommuner. </a:t>
            </a:r>
          </a:p>
          <a:p>
            <a:endParaRPr lang="nb-NO" sz="1600" dirty="0">
              <a:solidFill>
                <a:schemeClr val="tx1"/>
              </a:solidFill>
              <a:latin typeface="Calibri"/>
              <a:ea typeface="Times New Roman" panose="02020603050405020304" pitchFamily="18" charset="0"/>
              <a:cs typeface="Calibri"/>
            </a:endParaRPr>
          </a:p>
          <a:p>
            <a:r>
              <a:rPr lang="nb-NO" sz="1600" dirty="0">
                <a:solidFill>
                  <a:schemeClr val="tx1"/>
                </a:solidFill>
                <a:effectLst/>
                <a:latin typeface="Calibri"/>
                <a:ea typeface="Times New Roman" panose="02020603050405020304" pitchFamily="18" charset="0"/>
                <a:cs typeface="Calibri"/>
              </a:rPr>
              <a:t>Mobbeombudet har også holdt en rekke personaløkter på ulike temaer i skoler og barnehager, holdt fagøkter for ledergrupper på kommunalt initiativ, vært bidragsyter på fagsamling</a:t>
            </a:r>
            <a:r>
              <a:rPr lang="nb-NO" sz="1600" dirty="0">
                <a:solidFill>
                  <a:schemeClr val="tx1"/>
                </a:solidFill>
                <a:latin typeface="Calibri"/>
                <a:ea typeface="Times New Roman" panose="02020603050405020304" pitchFamily="18" charset="0"/>
                <a:cs typeface="Calibri"/>
              </a:rPr>
              <a:t>er hos statsforvalter i flere fylker og bidratt i </a:t>
            </a:r>
            <a:r>
              <a:rPr lang="nb-NO" sz="1600" dirty="0" err="1">
                <a:solidFill>
                  <a:schemeClr val="tx1"/>
                </a:solidFill>
                <a:latin typeface="Calibri"/>
                <a:ea typeface="Times New Roman" panose="02020603050405020304" pitchFamily="18" charset="0"/>
                <a:cs typeface="Calibri"/>
              </a:rPr>
              <a:t>UDiRs</a:t>
            </a:r>
            <a:r>
              <a:rPr lang="nb-NO" sz="1600" dirty="0">
                <a:solidFill>
                  <a:schemeClr val="tx1"/>
                </a:solidFill>
                <a:latin typeface="Calibri"/>
                <a:ea typeface="Times New Roman" panose="02020603050405020304" pitchFamily="18" charset="0"/>
                <a:cs typeface="Calibri"/>
              </a:rPr>
              <a:t> kompetansehevingstiltak. På oppdrag fra og i samarbeid med Statsforvalteren i Vestfold og Telemark har mobbeombudet også laget en innspilt </a:t>
            </a:r>
            <a:r>
              <a:rPr lang="nb-NO" sz="1600" dirty="0" err="1">
                <a:solidFill>
                  <a:schemeClr val="tx1"/>
                </a:solidFill>
                <a:latin typeface="Calibri"/>
                <a:ea typeface="Times New Roman" panose="02020603050405020304" pitchFamily="18" charset="0"/>
                <a:cs typeface="Calibri"/>
              </a:rPr>
              <a:t>fagøkt</a:t>
            </a:r>
            <a:r>
              <a:rPr lang="nb-NO" sz="1600" dirty="0">
                <a:solidFill>
                  <a:schemeClr val="tx1"/>
                </a:solidFill>
                <a:latin typeface="Calibri"/>
                <a:ea typeface="Times New Roman" panose="02020603050405020304" pitchFamily="18" charset="0"/>
                <a:cs typeface="Calibri"/>
              </a:rPr>
              <a:t> for barnehagesektoren som statsforvalter har hatt med ut i flere kommuner som ledd i kompetansehevingstiltak og innføring av kapittel 8 i Barnehageloven. </a:t>
            </a:r>
            <a:endParaRPr lang="nb-NO" sz="1600" dirty="0">
              <a:effectLst/>
              <a:latin typeface="Calibri" panose="020F0502020204030204" pitchFamily="34" charset="0"/>
              <a:ea typeface="Times New Roman" panose="02020603050405020304" pitchFamily="18" charset="0"/>
            </a:endParaRPr>
          </a:p>
          <a:p>
            <a:endParaRPr lang="nb-NO" dirty="0">
              <a:latin typeface="Calibri" panose="020F0502020204030204" pitchFamily="34" charset="0"/>
              <a:ea typeface="Times New Roman" panose="02020603050405020304" pitchFamily="18" charset="0"/>
            </a:endParaRPr>
          </a:p>
          <a:p>
            <a:pPr fontAlgn="base"/>
            <a:br>
              <a:rPr lang="nb-NO" sz="1800">
                <a:effectLst/>
                <a:latin typeface="Calibri" panose="020F0502020204030204" pitchFamily="34" charset="0"/>
                <a:ea typeface="SimHei" panose="02010609060101010101" pitchFamily="49" charset="-122"/>
                <a:cs typeface="Calibri"/>
              </a:rPr>
            </a:br>
            <a:br>
              <a:rPr lang="nb-NO" sz="1800">
                <a:effectLst/>
                <a:latin typeface="Calibri"/>
                <a:ea typeface="Calibri" panose="020F0502020204030204" pitchFamily="34" charset="0"/>
                <a:cs typeface="Calibri"/>
              </a:rPr>
            </a:br>
            <a:endParaRPr kumimoji="0" lang="nb-NO" sz="165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p:nvPr/>
        </p:nvSpPr>
        <p:spPr>
          <a:xfrm>
            <a:off x="10544613" y="0"/>
            <a:ext cx="5495487" cy="9061450"/>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1628438" y="2100979"/>
            <a:ext cx="3387090" cy="463588"/>
          </a:xfrm>
          <a:prstGeom prst="rect">
            <a:avLst/>
          </a:prstGeom>
        </p:spPr>
        <p:txBody>
          <a:bodyPr vert="horz" wrap="square" lIns="0" tIns="37465" rIns="0" bIns="0" rtlCol="0">
            <a:spAutoFit/>
          </a:bodyPr>
          <a:lstStyle/>
          <a:p>
            <a:pPr marL="298450" marR="0" lvl="0" indent="-285750" defTabSz="914400" eaLnBrk="1" fontAlgn="auto" latinLnBrk="0" hangingPunct="1">
              <a:lnSpc>
                <a:spcPct val="100000"/>
              </a:lnSpc>
              <a:spcBef>
                <a:spcPts val="295"/>
              </a:spcBef>
              <a:spcAft>
                <a:spcPts val="0"/>
              </a:spcAft>
              <a:buClrTx/>
              <a:buSzTx/>
              <a:buFont typeface="Arial" panose="020B0604020202020204" pitchFamily="34" charset="0"/>
              <a:buChar char="•"/>
              <a:tabLst/>
              <a:defRPr/>
            </a:pPr>
            <a:endParaRPr lang="nb-NO" sz="1300">
              <a:latin typeface="Calibri"/>
              <a:cs typeface="Calibri"/>
            </a:endParaRPr>
          </a:p>
          <a:p>
            <a:pPr marL="12700" marR="0" lvl="0" indent="0" defTabSz="914400" eaLnBrk="1" fontAlgn="auto" latinLnBrk="0" hangingPunct="1">
              <a:lnSpc>
                <a:spcPct val="100000"/>
              </a:lnSpc>
              <a:spcBef>
                <a:spcPts val="200"/>
              </a:spcBef>
              <a:spcAft>
                <a:spcPts val="0"/>
              </a:spcAft>
              <a:buClrTx/>
              <a:buSzTx/>
              <a:buFontTx/>
              <a:buNone/>
              <a:tabLst/>
              <a:defRPr/>
            </a:pPr>
            <a:endParaRPr kumimoji="0" lang="nb-NO" sz="1300" b="0" i="0" u="none" strike="noStrike" kern="0" cap="none" spc="130" normalizeH="0" baseline="0" noProof="0">
              <a:ln>
                <a:noFill/>
              </a:ln>
              <a:solidFill>
                <a:srgbClr val="040037"/>
              </a:solidFill>
              <a:effectLst/>
              <a:uLnTx/>
              <a:uFillTx/>
              <a:latin typeface="Calibri"/>
              <a:cs typeface="Calibri"/>
            </a:endParaRPr>
          </a:p>
        </p:txBody>
      </p:sp>
      <p:sp>
        <p:nvSpPr>
          <p:cNvPr id="12" name="object 4">
            <a:extLst>
              <a:ext uri="{FF2B5EF4-FFF2-40B4-BE49-F238E27FC236}">
                <a16:creationId xmlns:a16="http://schemas.microsoft.com/office/drawing/2014/main" id="{DC7EECFE-D8D2-4F4E-B314-516A2EFA0292}"/>
              </a:ext>
            </a:extLst>
          </p:cNvPr>
          <p:cNvSpPr txBox="1"/>
          <p:nvPr/>
        </p:nvSpPr>
        <p:spPr>
          <a:xfrm>
            <a:off x="309918" y="381576"/>
            <a:ext cx="39472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a:t>
            </a:r>
            <a:r>
              <a:rPr sz="1650" b="1" spc="180">
                <a:solidFill>
                  <a:srgbClr val="009787"/>
                </a:solidFill>
                <a:latin typeface="Calibri"/>
                <a:cs typeface="Calibri"/>
              </a:rPr>
              <a:t>SRAPPORT</a:t>
            </a:r>
            <a:r>
              <a:rPr lang="nb-NO" sz="1650" b="1" spc="180">
                <a:solidFill>
                  <a:srgbClr val="009787"/>
                </a:solidFill>
                <a:latin typeface="Calibri"/>
                <a:cs typeface="Calibri"/>
              </a:rPr>
              <a:t> </a:t>
            </a:r>
            <a:r>
              <a:rPr lang="nb-NO" sz="1650" b="1" spc="180" dirty="0">
                <a:solidFill>
                  <a:srgbClr val="009787"/>
                </a:solidFill>
                <a:latin typeface="Calibri"/>
                <a:cs typeface="Calibri"/>
              </a:rPr>
              <a:t>Mobbeombudet</a:t>
            </a:r>
            <a:endParaRPr sz="1650">
              <a:latin typeface="Calibri"/>
              <a:cs typeface="Calibri"/>
            </a:endParaRPr>
          </a:p>
        </p:txBody>
      </p:sp>
      <p:sp>
        <p:nvSpPr>
          <p:cNvPr id="9" name="object 3">
            <a:extLst>
              <a:ext uri="{FF2B5EF4-FFF2-40B4-BE49-F238E27FC236}">
                <a16:creationId xmlns:a16="http://schemas.microsoft.com/office/drawing/2014/main" id="{C243D309-72EE-4CC0-AF5C-8C68FC72CA60}"/>
              </a:ext>
            </a:extLst>
          </p:cNvPr>
          <p:cNvSpPr txBox="1"/>
          <p:nvPr/>
        </p:nvSpPr>
        <p:spPr>
          <a:xfrm>
            <a:off x="309918" y="815384"/>
            <a:ext cx="7041117" cy="1122743"/>
          </a:xfrm>
          <a:prstGeom prst="rect">
            <a:avLst/>
          </a:prstGeom>
        </p:spPr>
        <p:txBody>
          <a:bodyPr vert="horz" wrap="square" lIns="0" tIns="14605" rIns="0" bIns="0" rtlCol="0">
            <a:spAutoFit/>
          </a:bodyPr>
          <a:lstStyle/>
          <a:p>
            <a:pPr marL="12700">
              <a:lnSpc>
                <a:spcPct val="100000"/>
              </a:lnSpc>
              <a:spcBef>
                <a:spcPts val="115"/>
              </a:spcBef>
            </a:pPr>
            <a:r>
              <a:rPr lang="nb-NO" sz="7200" b="1" spc="180">
                <a:solidFill>
                  <a:srgbClr val="009787"/>
                </a:solidFill>
                <a:latin typeface="Calibri"/>
                <a:cs typeface="Calibri"/>
              </a:rPr>
              <a:t>Henvendelser</a:t>
            </a:r>
            <a:endParaRPr lang="nb-NO" sz="7200">
              <a:latin typeface="Calibri"/>
              <a:cs typeface="Calibri"/>
            </a:endParaRPr>
          </a:p>
        </p:txBody>
      </p:sp>
      <p:sp>
        <p:nvSpPr>
          <p:cNvPr id="14" name="object 7">
            <a:extLst>
              <a:ext uri="{FF2B5EF4-FFF2-40B4-BE49-F238E27FC236}">
                <a16:creationId xmlns:a16="http://schemas.microsoft.com/office/drawing/2014/main" id="{3403C240-D50C-45AC-A1DB-6FB60D94EDFA}"/>
              </a:ext>
            </a:extLst>
          </p:cNvPr>
          <p:cNvSpPr txBox="1"/>
          <p:nvPr/>
        </p:nvSpPr>
        <p:spPr>
          <a:xfrm>
            <a:off x="11060081" y="650239"/>
            <a:ext cx="4523803" cy="8724824"/>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nb-NO" b="1" spc="130" dirty="0">
                <a:solidFill>
                  <a:srgbClr val="040037"/>
                </a:solidFill>
                <a:latin typeface="Calibri"/>
                <a:ea typeface="Times New Roman" panose="02020603050405020304" pitchFamily="18" charset="0"/>
                <a:cs typeface="Calibri"/>
              </a:rPr>
              <a:t>Foresatte henvender seg om</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latin typeface="Calibri"/>
                <a:ea typeface="Times New Roman" panose="02020603050405020304" pitchFamily="18" charset="0"/>
                <a:cs typeface="Calibri"/>
              </a:rPr>
              <a:t>Barnet og foresatte blir ikke hørt eller tatt på alvor</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b="0" spc="130" dirty="0">
                <a:solidFill>
                  <a:srgbClr val="040037"/>
                </a:solidFill>
                <a:latin typeface="Calibri"/>
                <a:ea typeface="Times New Roman" panose="02020603050405020304" pitchFamily="18" charset="0"/>
                <a:cs typeface="Calibri"/>
              </a:rPr>
              <a:t>Tiltak gjennomføres ikke </a:t>
            </a:r>
            <a:r>
              <a:rPr lang="nb-NO" spc="130" dirty="0">
                <a:solidFill>
                  <a:srgbClr val="040037"/>
                </a:solidFill>
                <a:latin typeface="Calibri"/>
                <a:ea typeface="Times New Roman" panose="02020603050405020304" pitchFamily="18" charset="0"/>
                <a:cs typeface="Calibri"/>
              </a:rPr>
              <a:t>som beskrevet i aktivitetsplan</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latin typeface="Calibri"/>
                <a:ea typeface="Times New Roman" panose="02020603050405020304" pitchFamily="18" charset="0"/>
                <a:cs typeface="Calibri"/>
              </a:rPr>
              <a:t>Tiltakene har ikke ønsket effekt</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latin typeface="Calibri"/>
                <a:ea typeface="Times New Roman" panose="02020603050405020304" pitchFamily="18" charset="0"/>
                <a:cs typeface="Calibri"/>
              </a:rPr>
              <a:t>Manglende tillit til skole og konfliktfylt samarbeid</a:t>
            </a:r>
            <a:endParaRPr lang="nb-NO" b="0" spc="130" dirty="0">
              <a:solidFill>
                <a:srgbClr val="040037"/>
              </a:solidFill>
              <a:latin typeface="Calibri"/>
              <a:ea typeface="Times New Roman" panose="02020603050405020304" pitchFamily="18" charset="0"/>
              <a:cs typeface="Calibri"/>
            </a:endParaRPr>
          </a:p>
          <a:p>
            <a:pPr marL="12700" marR="0" lvl="0" indent="0" defTabSz="914400" eaLnBrk="1" fontAlgn="auto" latinLnBrk="0" hangingPunct="1">
              <a:lnSpc>
                <a:spcPct val="100000"/>
              </a:lnSpc>
              <a:spcBef>
                <a:spcPts val="95"/>
              </a:spcBef>
              <a:spcAft>
                <a:spcPts val="0"/>
              </a:spcAft>
              <a:buClrTx/>
              <a:buSzTx/>
              <a:buFontTx/>
              <a:buNone/>
              <a:tabLst/>
              <a:defRPr/>
            </a:pPr>
            <a:endParaRPr lang="nb-NO" spc="130" dirty="0">
              <a:solidFill>
                <a:srgbClr val="040037"/>
              </a:solidFill>
              <a:effectLst/>
              <a:latin typeface="Calibri"/>
              <a:ea typeface="Times New Roman" panose="02020603050405020304" pitchFamily="18" charset="0"/>
              <a:cs typeface="Calibri"/>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b="1" spc="130" dirty="0">
                <a:solidFill>
                  <a:srgbClr val="040037"/>
                </a:solidFill>
                <a:latin typeface="Calibri"/>
                <a:ea typeface="Times New Roman" panose="02020603050405020304" pitchFamily="18" charset="0"/>
                <a:cs typeface="Calibri"/>
              </a:rPr>
              <a:t>Skoler henvender seg om</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effectLst/>
                <a:latin typeface="Calibri"/>
                <a:ea typeface="Times New Roman" panose="02020603050405020304" pitchFamily="18" charset="0"/>
                <a:cs typeface="Calibri"/>
              </a:rPr>
              <a:t>Ett barns situasjon/behov skaper utrygghet for andre barn</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latin typeface="Calibri"/>
                <a:ea typeface="Times New Roman" panose="02020603050405020304" pitchFamily="18" charset="0"/>
                <a:cs typeface="Calibri"/>
              </a:rPr>
              <a:t>Tiltak har ikke ønsket effekt/det er vanskelig å finne egnede tiltak</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effectLst/>
                <a:latin typeface="Calibri"/>
                <a:ea typeface="Times New Roman" panose="02020603050405020304" pitchFamily="18" charset="0"/>
                <a:cs typeface="Calibri"/>
              </a:rPr>
              <a:t>Det er utfordrende å gjenopprette tillit til hjemmet og samarbeidet er konfliktfylt</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latin typeface="Calibri"/>
                <a:ea typeface="Times New Roman" panose="02020603050405020304" pitchFamily="18" charset="0"/>
                <a:cs typeface="Calibri"/>
              </a:rPr>
              <a:t>Skolen strever med å få frem barnets stemme</a:t>
            </a:r>
            <a:endParaRPr lang="nb-NO" spc="130" dirty="0">
              <a:solidFill>
                <a:srgbClr val="040037"/>
              </a:solidFill>
              <a:effectLst/>
              <a:latin typeface="Calibri"/>
              <a:ea typeface="Times New Roman" panose="02020603050405020304" pitchFamily="18" charset="0"/>
              <a:cs typeface="Calibri"/>
            </a:endParaRPr>
          </a:p>
          <a:p>
            <a:pPr marL="355600" marR="0" lvl="0" indent="-342900" defTabSz="914400" eaLnBrk="1" fontAlgn="auto" latinLnBrk="0" hangingPunct="1">
              <a:lnSpc>
                <a:spcPct val="100000"/>
              </a:lnSpc>
              <a:spcBef>
                <a:spcPts val="95"/>
              </a:spcBef>
              <a:spcAft>
                <a:spcPts val="0"/>
              </a:spcAft>
              <a:buClrTx/>
              <a:buSzTx/>
              <a:buFontTx/>
              <a:buChar char="-"/>
              <a:tabLst/>
              <a:defRPr/>
            </a:pPr>
            <a:endParaRPr lang="nb-NO" spc="130" dirty="0">
              <a:solidFill>
                <a:srgbClr val="040037"/>
              </a:solidFill>
              <a:effectLst/>
              <a:latin typeface="Calibri"/>
              <a:ea typeface="Times New Roman" panose="02020603050405020304" pitchFamily="18" charset="0"/>
              <a:cs typeface="Calibri"/>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b="1" spc="130" dirty="0">
                <a:solidFill>
                  <a:srgbClr val="040037"/>
                </a:solidFill>
                <a:latin typeface="Calibri"/>
                <a:ea typeface="Times New Roman" panose="02020603050405020304" pitchFamily="18" charset="0"/>
                <a:cs typeface="Calibri"/>
              </a:rPr>
              <a:t>Barnehager henvender seg om</a:t>
            </a:r>
          </a:p>
          <a:p>
            <a:pPr marL="298450" marR="0" lvl="0" indent="-28575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latin typeface="Calibri"/>
                <a:ea typeface="Times New Roman" panose="02020603050405020304" pitchFamily="18" charset="0"/>
                <a:cs typeface="Calibri"/>
              </a:rPr>
              <a:t>Råd og veiledning rundt barnegrupper med økende ekskluderende adferd</a:t>
            </a:r>
          </a:p>
          <a:p>
            <a:pPr marL="298450" marR="0" lvl="0" indent="-285750" defTabSz="914400" eaLnBrk="1" fontAlgn="auto" latinLnBrk="0" hangingPunct="1">
              <a:lnSpc>
                <a:spcPct val="100000"/>
              </a:lnSpc>
              <a:spcBef>
                <a:spcPts val="95"/>
              </a:spcBef>
              <a:spcAft>
                <a:spcPts val="0"/>
              </a:spcAft>
              <a:buClrTx/>
              <a:buSzTx/>
              <a:buFontTx/>
              <a:buChar char="-"/>
              <a:tabLst/>
              <a:defRPr/>
            </a:pPr>
            <a:r>
              <a:rPr lang="nb-NO" b="0" spc="130" dirty="0">
                <a:solidFill>
                  <a:srgbClr val="040037"/>
                </a:solidFill>
                <a:latin typeface="Calibri"/>
                <a:ea typeface="Times New Roman" panose="02020603050405020304" pitchFamily="18" charset="0"/>
                <a:cs typeface="Calibri"/>
              </a:rPr>
              <a:t>Forståelse/anvendelse av lovverk</a:t>
            </a:r>
          </a:p>
          <a:p>
            <a:pPr marL="298450" marR="0" lvl="0" indent="-285750" defTabSz="914400" eaLnBrk="1" fontAlgn="auto" latinLnBrk="0" hangingPunct="1">
              <a:lnSpc>
                <a:spcPct val="100000"/>
              </a:lnSpc>
              <a:spcBef>
                <a:spcPts val="95"/>
              </a:spcBef>
              <a:spcAft>
                <a:spcPts val="0"/>
              </a:spcAft>
              <a:buClrTx/>
              <a:buSzTx/>
              <a:buFontTx/>
              <a:buChar char="-"/>
              <a:tabLst/>
              <a:defRPr/>
            </a:pPr>
            <a:r>
              <a:rPr lang="nb-NO" spc="130" dirty="0">
                <a:solidFill>
                  <a:srgbClr val="040037"/>
                </a:solidFill>
                <a:effectLst/>
                <a:latin typeface="Calibri"/>
                <a:ea typeface="Times New Roman" panose="02020603050405020304" pitchFamily="18" charset="0"/>
                <a:cs typeface="Calibri"/>
              </a:rPr>
              <a:t>Ett barns situasjon/behov skaper utrygghet for andre barn</a:t>
            </a:r>
          </a:p>
          <a:p>
            <a:pPr marL="12700" marR="0" lvl="0" indent="0" defTabSz="914400" eaLnBrk="1" fontAlgn="auto" latinLnBrk="0" hangingPunct="1">
              <a:lnSpc>
                <a:spcPct val="100000"/>
              </a:lnSpc>
              <a:spcBef>
                <a:spcPts val="95"/>
              </a:spcBef>
              <a:spcAft>
                <a:spcPts val="0"/>
              </a:spcAft>
              <a:buClrTx/>
              <a:buSzTx/>
              <a:buFontTx/>
              <a:buNone/>
              <a:tabLst/>
              <a:defRPr/>
            </a:pPr>
            <a:endParaRPr lang="nb-NO" b="0" spc="130" dirty="0">
              <a:solidFill>
                <a:srgbClr val="040037"/>
              </a:solidFill>
              <a:latin typeface="Calibri"/>
              <a:ea typeface="Times New Roman" panose="02020603050405020304" pitchFamily="18" charset="0"/>
              <a:cs typeface="Calibri"/>
            </a:endParaRPr>
          </a:p>
          <a:p>
            <a:pPr marL="12700" marR="0" lvl="0" indent="0" defTabSz="914400" eaLnBrk="1" fontAlgn="auto" latinLnBrk="0" hangingPunct="1">
              <a:lnSpc>
                <a:spcPct val="100000"/>
              </a:lnSpc>
              <a:spcBef>
                <a:spcPts val="95"/>
              </a:spcBef>
              <a:spcAft>
                <a:spcPts val="0"/>
              </a:spcAft>
              <a:buClrTx/>
              <a:buSzTx/>
              <a:buFontTx/>
              <a:buNone/>
              <a:tabLst/>
              <a:defRPr/>
            </a:pPr>
            <a:br>
              <a:rPr lang="nb-NO" b="0" dirty="0">
                <a:effectLst/>
                <a:latin typeface="+mn-lt"/>
                <a:ea typeface="Times New Roman" panose="02020603050405020304" pitchFamily="18" charset="0"/>
              </a:rPr>
            </a:br>
            <a:br>
              <a:rPr lang="nb-NO" sz="2400" b="0" dirty="0">
                <a:effectLst/>
                <a:latin typeface="+mn-lt"/>
                <a:ea typeface="Times New Roman" panose="02020603050405020304" pitchFamily="18" charset="0"/>
              </a:rPr>
            </a:b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10" name="Plassholder for bunntekst 9">
            <a:extLst>
              <a:ext uri="{FF2B5EF4-FFF2-40B4-BE49-F238E27FC236}">
                <a16:creationId xmlns:a16="http://schemas.microsoft.com/office/drawing/2014/main" id="{FA2A5BED-8935-43E4-BAB5-4CB2C996DD59}"/>
              </a:ext>
            </a:extLst>
          </p:cNvPr>
          <p:cNvSpPr>
            <a:spLocks noGrp="1"/>
          </p:cNvSpPr>
          <p:nvPr>
            <p:ph type="ftr" sz="quarter" idx="5"/>
          </p:nvPr>
        </p:nvSpPr>
        <p:spPr/>
        <p:txBody>
          <a:bodyPr/>
          <a:lstStyle/>
          <a:p>
            <a:r>
              <a:rPr lang="nb-NO"/>
              <a:t>14</a:t>
            </a:r>
          </a:p>
        </p:txBody>
      </p:sp>
      <p:sp>
        <p:nvSpPr>
          <p:cNvPr id="2" name="TekstSylinder 1">
            <a:extLst>
              <a:ext uri="{FF2B5EF4-FFF2-40B4-BE49-F238E27FC236}">
                <a16:creationId xmlns:a16="http://schemas.microsoft.com/office/drawing/2014/main" id="{14FD507C-A9E3-4B2A-BE21-26CF6C55474F}"/>
              </a:ext>
            </a:extLst>
          </p:cNvPr>
          <p:cNvSpPr txBox="1"/>
          <p:nvPr/>
        </p:nvSpPr>
        <p:spPr>
          <a:xfrm>
            <a:off x="10907485" y="8294914"/>
            <a:ext cx="3396343" cy="553998"/>
          </a:xfrm>
          <a:prstGeom prst="rect">
            <a:avLst/>
          </a:prstGeom>
          <a:noFill/>
        </p:spPr>
        <p:txBody>
          <a:bodyPr wrap="square" rtlCol="0">
            <a:spAutoFit/>
          </a:bodyPr>
          <a:lstStyle/>
          <a:p>
            <a:r>
              <a:rPr lang="nb-NO" sz="1000" dirty="0"/>
              <a:t>BUP – </a:t>
            </a:r>
            <a:r>
              <a:rPr lang="nb-NO" sz="1000" dirty="0" err="1"/>
              <a:t>Barne</a:t>
            </a:r>
            <a:r>
              <a:rPr lang="nb-NO" sz="1000" dirty="0"/>
              <a:t> og ungdomspsykiatrisk poliklinikk</a:t>
            </a:r>
          </a:p>
          <a:p>
            <a:r>
              <a:rPr lang="nb-NO" sz="1000" dirty="0" err="1"/>
              <a:t>PPt</a:t>
            </a:r>
            <a:r>
              <a:rPr lang="nb-NO" sz="1000" dirty="0"/>
              <a:t> – Pedagogisk psykologisk rådgivertjeneste</a:t>
            </a:r>
          </a:p>
          <a:p>
            <a:r>
              <a:rPr lang="nb-NO" sz="1000" dirty="0"/>
              <a:t>BV - Barneverntjenesten</a:t>
            </a:r>
          </a:p>
        </p:txBody>
      </p:sp>
    </p:spTree>
    <p:extLst>
      <p:ext uri="{BB962C8B-B14F-4D97-AF65-F5344CB8AC3E}">
        <p14:creationId xmlns:p14="http://schemas.microsoft.com/office/powerpoint/2010/main" val="199000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45310" y="0"/>
            <a:ext cx="5494790" cy="9061450"/>
          </a:xfrm>
          <a:custGeom>
            <a:avLst/>
            <a:gdLst/>
            <a:ahLst/>
            <a:cxnLst/>
            <a:rect l="l" t="t" r="r" b="b"/>
            <a:pathLst>
              <a:path w="8020050" h="9010650">
                <a:moveTo>
                  <a:pt x="0" y="0"/>
                </a:moveTo>
                <a:lnTo>
                  <a:pt x="8020049" y="0"/>
                </a:lnTo>
                <a:lnTo>
                  <a:pt x="8020049" y="9010649"/>
                </a:lnTo>
                <a:lnTo>
                  <a:pt x="0" y="9010649"/>
                </a:lnTo>
                <a:lnTo>
                  <a:pt x="0" y="0"/>
                </a:lnTo>
                <a:close/>
              </a:path>
            </a:pathLst>
          </a:custGeom>
          <a:solidFill>
            <a:srgbClr val="B3DBD9"/>
          </a:solidFill>
        </p:spPr>
        <p:txBody>
          <a:bodyPr wrap="square" lIns="0" tIns="0" rIns="0" bIns="0" rtlCol="0"/>
          <a:lstStyle/>
          <a:p>
            <a:pPr fontAlgn="base"/>
            <a:endParaRPr lang="nb-NO" sz="1800">
              <a:effectLst/>
              <a:latin typeface="Times New Roman" panose="02020603050405020304" pitchFamily="18" charset="0"/>
              <a:ea typeface="Times New Roman" panose="02020603050405020304" pitchFamily="18" charset="0"/>
            </a:endParaRPr>
          </a:p>
        </p:txBody>
      </p:sp>
      <p:sp>
        <p:nvSpPr>
          <p:cNvPr id="6" name="object 6"/>
          <p:cNvSpPr txBox="1"/>
          <p:nvPr/>
        </p:nvSpPr>
        <p:spPr>
          <a:xfrm>
            <a:off x="10905862" y="355227"/>
            <a:ext cx="5593801" cy="266098"/>
          </a:xfrm>
          <a:prstGeom prst="rect">
            <a:avLst/>
          </a:prstGeom>
        </p:spPr>
        <p:txBody>
          <a:bodyPr vert="horz" wrap="square" lIns="0" tIns="12065" rIns="0" bIns="0" rtlCol="0" anchor="t">
            <a:spAutoFit/>
          </a:bodyPr>
          <a:lstStyle/>
          <a:p>
            <a:pPr marL="12700">
              <a:spcBef>
                <a:spcPts val="95"/>
              </a:spcBef>
            </a:pPr>
            <a:r>
              <a:rPr lang="nb-NO" sz="1650" b="1" spc="190">
                <a:solidFill>
                  <a:srgbClr val="040037"/>
                </a:solidFill>
                <a:latin typeface="Calibri"/>
                <a:cs typeface="Calibri"/>
              </a:rPr>
              <a:t>Modell </a:t>
            </a:r>
            <a:r>
              <a:rPr lang="nb-NO" sz="1650" b="1" spc="190" dirty="0">
                <a:solidFill>
                  <a:srgbClr val="040037"/>
                </a:solidFill>
                <a:latin typeface="Calibri"/>
                <a:cs typeface="Calibri"/>
              </a:rPr>
              <a:t>1</a:t>
            </a:r>
            <a:r>
              <a:rPr lang="nb-NO" sz="1650" b="1" spc="190">
                <a:solidFill>
                  <a:srgbClr val="040037"/>
                </a:solidFill>
                <a:latin typeface="Calibri"/>
                <a:cs typeface="Calibri"/>
              </a:rPr>
              <a:t>: </a:t>
            </a:r>
            <a:r>
              <a:rPr lang="nb-NO" sz="1650" b="1" spc="190" dirty="0">
                <a:solidFill>
                  <a:srgbClr val="040037"/>
                </a:solidFill>
                <a:latin typeface="Calibri"/>
                <a:cs typeface="Calibri"/>
              </a:rPr>
              <a:t>Hvem henvender seg </a:t>
            </a:r>
            <a:r>
              <a:rPr lang="nb-NO" sz="1650" b="1" spc="190">
                <a:solidFill>
                  <a:srgbClr val="040037"/>
                </a:solidFill>
                <a:latin typeface="Calibri"/>
                <a:cs typeface="Calibri"/>
              </a:rPr>
              <a:t>til ombudet</a:t>
            </a:r>
            <a:r>
              <a:rPr lang="nb-NO" sz="1650" b="1" spc="190" dirty="0">
                <a:solidFill>
                  <a:srgbClr val="040037"/>
                </a:solidFill>
                <a:latin typeface="Calibri"/>
                <a:cs typeface="Calibri"/>
              </a:rPr>
              <a:t>?</a:t>
            </a:r>
            <a:endParaRPr lang="nb-NO" sz="1650">
              <a:latin typeface="Calibri"/>
              <a:cs typeface="Calibri"/>
            </a:endParaRPr>
          </a:p>
        </p:txBody>
      </p:sp>
      <p:sp>
        <p:nvSpPr>
          <p:cNvPr id="16" name="object 3">
            <a:extLst>
              <a:ext uri="{FF2B5EF4-FFF2-40B4-BE49-F238E27FC236}">
                <a16:creationId xmlns:a16="http://schemas.microsoft.com/office/drawing/2014/main" id="{3D2EA85F-F720-4059-A064-C211D927743C}"/>
              </a:ext>
            </a:extLst>
          </p:cNvPr>
          <p:cNvSpPr txBox="1">
            <a:spLocks/>
          </p:cNvSpPr>
          <p:nvPr/>
        </p:nvSpPr>
        <p:spPr>
          <a:xfrm>
            <a:off x="10809514" y="1215829"/>
            <a:ext cx="4857750" cy="7067961"/>
          </a:xfrm>
          <a:prstGeom prst="rect">
            <a:avLst/>
          </a:prstGeom>
        </p:spPr>
        <p:txBody>
          <a:bodyPr vert="horz" wrap="square" lIns="0" tIns="12065" rIns="0" bIns="0" rtlCol="0" anchor="t">
            <a:spAutoFit/>
          </a:bodyPr>
          <a:lstStyle>
            <a:lvl1pPr>
              <a:defRPr sz="7400" b="1" i="0">
                <a:solidFill>
                  <a:srgbClr val="040037"/>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nb-NO" sz="2400" i="0" dirty="0">
                <a:solidFill>
                  <a:srgbClr val="000000"/>
                </a:solidFill>
                <a:effectLst/>
                <a:latin typeface="Calibri"/>
                <a:cs typeface="Calibri"/>
              </a:rPr>
              <a:t>Sammenlignet med foregående år er andelen henvendelser fra foresatte økende. </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400" dirty="0">
              <a:solidFill>
                <a:srgbClr val="000000"/>
              </a:solidFill>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sz="2400" i="0" dirty="0">
                <a:solidFill>
                  <a:srgbClr val="000000"/>
                </a:solidFill>
                <a:effectLst/>
                <a:latin typeface="Calibri"/>
                <a:cs typeface="Calibri"/>
              </a:rPr>
              <a:t>Det er nedgang i henvendelser fra skolene. </a:t>
            </a:r>
            <a:br>
              <a:rPr lang="nb-NO" sz="2400" i="0" dirty="0">
                <a:effectLst/>
                <a:latin typeface="Calibri"/>
                <a:cs typeface="Calibri"/>
              </a:rPr>
            </a:br>
            <a:endParaRPr lang="nb-NO" sz="2400" i="0" dirty="0">
              <a:solidFill>
                <a:srgbClr val="000000"/>
              </a:solidFill>
              <a:effectLst/>
              <a:latin typeface="Calibri"/>
              <a:cs typeface="Calibri"/>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sz="2400" i="0" dirty="0">
                <a:solidFill>
                  <a:srgbClr val="000000"/>
                </a:solidFill>
                <a:effectLst/>
                <a:latin typeface="Calibri"/>
                <a:cs typeface="Calibri"/>
              </a:rPr>
              <a:t>En mulig årsak som nevnes fra skoler spesielt, er at lang tid med økt arbeidspress </a:t>
            </a:r>
            <a:r>
              <a:rPr lang="nb-NO" sz="2400" i="0">
                <a:solidFill>
                  <a:srgbClr val="000000"/>
                </a:solidFill>
                <a:effectLst/>
                <a:latin typeface="Calibri"/>
                <a:cs typeface="Calibri"/>
              </a:rPr>
              <a:t>som </a:t>
            </a:r>
            <a:r>
              <a:rPr lang="nb-NO" sz="2400" i="0" dirty="0">
                <a:solidFill>
                  <a:srgbClr val="000000"/>
                </a:solidFill>
                <a:effectLst/>
                <a:latin typeface="Calibri"/>
                <a:cs typeface="Calibri"/>
              </a:rPr>
              <a:t>konsekvens av smittevern og høyt sykefravær samt mindre anledning </a:t>
            </a:r>
            <a:r>
              <a:rPr lang="nb-NO" sz="2400" i="0">
                <a:solidFill>
                  <a:srgbClr val="000000"/>
                </a:solidFill>
                <a:effectLst/>
                <a:latin typeface="Calibri"/>
                <a:cs typeface="Calibri"/>
              </a:rPr>
              <a:t>til </a:t>
            </a:r>
            <a:r>
              <a:rPr lang="nb-NO" sz="2400" i="0" dirty="0">
                <a:solidFill>
                  <a:srgbClr val="000000"/>
                </a:solidFill>
                <a:effectLst/>
                <a:latin typeface="Calibri"/>
                <a:cs typeface="Calibri"/>
              </a:rPr>
              <a:t>fysiske møter ol </a:t>
            </a:r>
            <a:r>
              <a:rPr lang="nb-NO" sz="2400" i="0">
                <a:solidFill>
                  <a:srgbClr val="000000"/>
                </a:solidFill>
                <a:effectLst/>
                <a:latin typeface="Calibri"/>
                <a:cs typeface="Calibri"/>
              </a:rPr>
              <a:t>har </a:t>
            </a:r>
            <a:r>
              <a:rPr lang="nb-NO" sz="2400" i="0" dirty="0">
                <a:solidFill>
                  <a:srgbClr val="000000"/>
                </a:solidFill>
                <a:effectLst/>
                <a:latin typeface="Calibri"/>
                <a:cs typeface="Calibri"/>
              </a:rPr>
              <a:t>gjort at skoler </a:t>
            </a:r>
            <a:r>
              <a:rPr lang="nb-NO" sz="2400" i="0">
                <a:solidFill>
                  <a:srgbClr val="000000"/>
                </a:solidFill>
                <a:effectLst/>
                <a:latin typeface="Calibri"/>
                <a:cs typeface="Calibri"/>
              </a:rPr>
              <a:t>i </a:t>
            </a:r>
            <a:r>
              <a:rPr lang="nb-NO" sz="2400" i="0" dirty="0">
                <a:solidFill>
                  <a:srgbClr val="000000"/>
                </a:solidFill>
                <a:effectLst/>
                <a:latin typeface="Calibri"/>
                <a:cs typeface="Calibri"/>
              </a:rPr>
              <a:t>mindre grad henvender </a:t>
            </a:r>
            <a:r>
              <a:rPr lang="nb-NO" sz="2400" i="0">
                <a:solidFill>
                  <a:srgbClr val="000000"/>
                </a:solidFill>
                <a:effectLst/>
                <a:latin typeface="Calibri"/>
                <a:cs typeface="Calibri"/>
              </a:rPr>
              <a:t>seg. </a:t>
            </a:r>
            <a:br>
              <a:rPr lang="nb-NO" sz="2400" i="0" dirty="0">
                <a:solidFill>
                  <a:srgbClr val="000000"/>
                </a:solidFill>
                <a:effectLst/>
                <a:latin typeface="Calibri"/>
                <a:cs typeface="Calibri"/>
              </a:rPr>
            </a:br>
            <a:br>
              <a:rPr lang="nb-NO" sz="2400" i="0" dirty="0">
                <a:solidFill>
                  <a:srgbClr val="000000"/>
                </a:solidFill>
                <a:effectLst/>
                <a:latin typeface="Calibri"/>
                <a:cs typeface="Calibri"/>
              </a:rPr>
            </a:br>
            <a:r>
              <a:rPr lang="nb-NO" sz="2400" i="0" dirty="0">
                <a:solidFill>
                  <a:schemeClr val="tx1"/>
                </a:solidFill>
                <a:cs typeface="Times New Roman"/>
              </a:rPr>
              <a:t>Foresatte henvender seg i økende grad når det blir vanskelig å få til god dialog og samarbeid mellom skole og hjem. </a:t>
            </a:r>
            <a:endParaRPr lang="nb-NO" sz="1800" b="0">
              <a:effectLst/>
              <a:latin typeface="+mn-lt"/>
              <a:ea typeface="Times New Roman" panose="02020603050405020304" pitchFamily="18" charset="0"/>
            </a:endParaRPr>
          </a:p>
        </p:txBody>
      </p:sp>
      <p:sp>
        <p:nvSpPr>
          <p:cNvPr id="7" name="object 4">
            <a:extLst>
              <a:ext uri="{FF2B5EF4-FFF2-40B4-BE49-F238E27FC236}">
                <a16:creationId xmlns:a16="http://schemas.microsoft.com/office/drawing/2014/main" id="{692BE8C7-15CF-40A3-B305-D3D07E38D6F3}"/>
              </a:ext>
            </a:extLst>
          </p:cNvPr>
          <p:cNvSpPr txBox="1"/>
          <p:nvPr/>
        </p:nvSpPr>
        <p:spPr>
          <a:xfrm>
            <a:off x="567594" y="352662"/>
            <a:ext cx="39472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ÅRSRAPPORT </a:t>
            </a:r>
            <a:r>
              <a:rPr lang="nb-NO" sz="1650" b="1" spc="180" dirty="0">
                <a:solidFill>
                  <a:srgbClr val="009787"/>
                </a:solidFill>
                <a:latin typeface="Calibri"/>
                <a:cs typeface="Calibri"/>
              </a:rPr>
              <a:t>Mobbeombud</a:t>
            </a:r>
            <a:endParaRPr lang="nb-NO" sz="1650">
              <a:latin typeface="Calibri"/>
              <a:cs typeface="Calibri"/>
            </a:endParaRPr>
          </a:p>
        </p:txBody>
      </p:sp>
      <p:sp>
        <p:nvSpPr>
          <p:cNvPr id="9" name="Plassholder for bunntekst 8">
            <a:extLst>
              <a:ext uri="{FF2B5EF4-FFF2-40B4-BE49-F238E27FC236}">
                <a16:creationId xmlns:a16="http://schemas.microsoft.com/office/drawing/2014/main" id="{7D982B61-F159-4DD4-A0B7-9C8A16ED13D9}"/>
              </a:ext>
            </a:extLst>
          </p:cNvPr>
          <p:cNvSpPr>
            <a:spLocks noGrp="1"/>
          </p:cNvSpPr>
          <p:nvPr>
            <p:ph type="ftr" sz="quarter" idx="5"/>
          </p:nvPr>
        </p:nvSpPr>
        <p:spPr/>
        <p:txBody>
          <a:bodyPr/>
          <a:lstStyle/>
          <a:p>
            <a:r>
              <a:rPr lang="nb-NO"/>
              <a:t>16</a:t>
            </a:r>
          </a:p>
        </p:txBody>
      </p:sp>
      <p:graphicFrame>
        <p:nvGraphicFramePr>
          <p:cNvPr id="8" name="Diagram 7">
            <a:extLst>
              <a:ext uri="{FF2B5EF4-FFF2-40B4-BE49-F238E27FC236}">
                <a16:creationId xmlns:a16="http://schemas.microsoft.com/office/drawing/2014/main" id="{A4D91889-8FEA-43FB-8FC8-C5AEB7C4A0E8}"/>
              </a:ext>
            </a:extLst>
          </p:cNvPr>
          <p:cNvGraphicFramePr>
            <a:graphicFrameLocks/>
          </p:cNvGraphicFramePr>
          <p:nvPr>
            <p:extLst>
              <p:ext uri="{D42A27DB-BD31-4B8C-83A1-F6EECF244321}">
                <p14:modId xmlns:p14="http://schemas.microsoft.com/office/powerpoint/2010/main" val="383081702"/>
              </p:ext>
            </p:extLst>
          </p:nvPr>
        </p:nvGraphicFramePr>
        <p:xfrm>
          <a:off x="685800" y="1215829"/>
          <a:ext cx="8624870" cy="6646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200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45310" y="0"/>
            <a:ext cx="5494790" cy="9061450"/>
          </a:xfrm>
          <a:custGeom>
            <a:avLst/>
            <a:gdLst/>
            <a:ahLst/>
            <a:cxnLst/>
            <a:rect l="l" t="t" r="r" b="b"/>
            <a:pathLst>
              <a:path w="8020050" h="9010650">
                <a:moveTo>
                  <a:pt x="0" y="0"/>
                </a:moveTo>
                <a:lnTo>
                  <a:pt x="8020049" y="0"/>
                </a:lnTo>
                <a:lnTo>
                  <a:pt x="8020049" y="9010649"/>
                </a:lnTo>
                <a:lnTo>
                  <a:pt x="0" y="9010649"/>
                </a:lnTo>
                <a:lnTo>
                  <a:pt x="0" y="0"/>
                </a:lnTo>
                <a:close/>
              </a:path>
            </a:pathLst>
          </a:custGeom>
          <a:solidFill>
            <a:srgbClr val="B3DBD9"/>
          </a:solidFill>
        </p:spPr>
        <p:txBody>
          <a:bodyPr wrap="square" lIns="0" tIns="0" rIns="0" bIns="0" rtlCol="0"/>
          <a:lstStyle/>
          <a:p>
            <a:pPr fontAlgn="base"/>
            <a:endParaRPr lang="nb-NO" sz="1800">
              <a:effectLst/>
              <a:latin typeface="Times New Roman" panose="02020603050405020304" pitchFamily="18" charset="0"/>
              <a:ea typeface="Times New Roman" panose="02020603050405020304" pitchFamily="18" charset="0"/>
            </a:endParaRPr>
          </a:p>
        </p:txBody>
      </p:sp>
      <p:sp>
        <p:nvSpPr>
          <p:cNvPr id="6" name="object 6"/>
          <p:cNvSpPr txBox="1"/>
          <p:nvPr/>
        </p:nvSpPr>
        <p:spPr>
          <a:xfrm>
            <a:off x="10905862" y="355227"/>
            <a:ext cx="5593801" cy="266098"/>
          </a:xfrm>
          <a:prstGeom prst="rect">
            <a:avLst/>
          </a:prstGeom>
        </p:spPr>
        <p:txBody>
          <a:bodyPr vert="horz" wrap="square" lIns="0" tIns="12065" rIns="0" bIns="0" rtlCol="0" anchor="t">
            <a:spAutoFit/>
          </a:bodyPr>
          <a:lstStyle/>
          <a:p>
            <a:pPr marL="12700">
              <a:spcBef>
                <a:spcPts val="95"/>
              </a:spcBef>
            </a:pPr>
            <a:r>
              <a:rPr lang="nb-NO" sz="1650" b="1" spc="190" dirty="0">
                <a:solidFill>
                  <a:srgbClr val="040037"/>
                </a:solidFill>
                <a:latin typeface="Calibri"/>
                <a:cs typeface="Calibri"/>
              </a:rPr>
              <a:t>Modell 2: Hvor hører henvendelsen til?</a:t>
            </a:r>
            <a:endParaRPr lang="nb-NO" sz="1650" dirty="0">
              <a:latin typeface="Calibri"/>
              <a:cs typeface="Calibri"/>
            </a:endParaRPr>
          </a:p>
        </p:txBody>
      </p:sp>
      <p:sp>
        <p:nvSpPr>
          <p:cNvPr id="16" name="object 3">
            <a:extLst>
              <a:ext uri="{FF2B5EF4-FFF2-40B4-BE49-F238E27FC236}">
                <a16:creationId xmlns:a16="http://schemas.microsoft.com/office/drawing/2014/main" id="{3D2EA85F-F720-4059-A064-C211D927743C}"/>
              </a:ext>
            </a:extLst>
          </p:cNvPr>
          <p:cNvSpPr txBox="1">
            <a:spLocks/>
          </p:cNvSpPr>
          <p:nvPr/>
        </p:nvSpPr>
        <p:spPr>
          <a:xfrm>
            <a:off x="10809514" y="1215829"/>
            <a:ext cx="4857750" cy="7450116"/>
          </a:xfrm>
          <a:prstGeom prst="rect">
            <a:avLst/>
          </a:prstGeom>
        </p:spPr>
        <p:txBody>
          <a:bodyPr vert="horz" wrap="square" lIns="0" tIns="12065" rIns="0" bIns="0" rtlCol="0" anchor="t">
            <a:spAutoFit/>
          </a:bodyPr>
          <a:lstStyle>
            <a:lvl1pPr>
              <a:defRPr sz="7400" b="1" i="0">
                <a:solidFill>
                  <a:srgbClr val="040037"/>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nb-NO" sz="2400" i="0" dirty="0">
                <a:solidFill>
                  <a:srgbClr val="000000"/>
                </a:solidFill>
                <a:effectLst/>
                <a:latin typeface="Calibri"/>
                <a:cs typeface="Calibri"/>
              </a:rPr>
              <a:t>Det er en markant økning i henvendelser hjemmehørende i ungdomsskolen (22% i 2019 og 32% i 2020). Det har vært et satsningsområde for mobbeombudet siden 2020 å gjøre ombudsordningen mer tilgjengelig for ungdomsskole. Det kan se ut til at strategien har vært vellykket. </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400" dirty="0">
              <a:solidFill>
                <a:srgbClr val="000000"/>
              </a:solidFill>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sz="2400" dirty="0">
                <a:solidFill>
                  <a:srgbClr val="000000"/>
                </a:solidFill>
              </a:rPr>
              <a:t>Det er fortsatt få henvendelser om konkrete saker som gjelder barn og grupper i barnehage. Samtidig er det en sterk økning i henvendelser fra barnehager som ønsker forebyggende tiltak gjennom kompetanseheving. Disse henvendelsene er ikke synlig i denne statistikken. </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400" dirty="0">
              <a:solidFill>
                <a:srgbClr val="000000"/>
              </a:solidFill>
            </a:endParaRPr>
          </a:p>
          <a:p>
            <a:pPr marL="12700" marR="0" lvl="0" indent="0" defTabSz="914400" eaLnBrk="1" fontAlgn="auto" latinLnBrk="0" hangingPunct="1">
              <a:lnSpc>
                <a:spcPct val="100000"/>
              </a:lnSpc>
              <a:spcBef>
                <a:spcPts val="95"/>
              </a:spcBef>
              <a:spcAft>
                <a:spcPts val="0"/>
              </a:spcAft>
              <a:buClrTx/>
              <a:buSzTx/>
              <a:buFontTx/>
              <a:buNone/>
              <a:tabLst/>
              <a:defRPr/>
            </a:pPr>
            <a:endParaRPr lang="nb-NO" sz="2400" dirty="0">
              <a:solidFill>
                <a:srgbClr val="000000"/>
              </a:solidFill>
            </a:endParaRPr>
          </a:p>
        </p:txBody>
      </p:sp>
      <p:sp>
        <p:nvSpPr>
          <p:cNvPr id="7" name="object 4">
            <a:extLst>
              <a:ext uri="{FF2B5EF4-FFF2-40B4-BE49-F238E27FC236}">
                <a16:creationId xmlns:a16="http://schemas.microsoft.com/office/drawing/2014/main" id="{692BE8C7-15CF-40A3-B305-D3D07E38D6F3}"/>
              </a:ext>
            </a:extLst>
          </p:cNvPr>
          <p:cNvSpPr txBox="1"/>
          <p:nvPr/>
        </p:nvSpPr>
        <p:spPr>
          <a:xfrm>
            <a:off x="567594" y="352662"/>
            <a:ext cx="39472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dirty="0">
                <a:solidFill>
                  <a:srgbClr val="009787"/>
                </a:solidFill>
                <a:latin typeface="Calibri"/>
                <a:cs typeface="Calibri"/>
              </a:rPr>
              <a:t>ÅRSRAPPORT Mobbeombud</a:t>
            </a:r>
            <a:endParaRPr lang="nb-NO" sz="1650" dirty="0">
              <a:latin typeface="Calibri"/>
              <a:cs typeface="Calibri"/>
            </a:endParaRPr>
          </a:p>
        </p:txBody>
      </p:sp>
      <p:sp>
        <p:nvSpPr>
          <p:cNvPr id="9" name="Plassholder for bunntekst 8">
            <a:extLst>
              <a:ext uri="{FF2B5EF4-FFF2-40B4-BE49-F238E27FC236}">
                <a16:creationId xmlns:a16="http://schemas.microsoft.com/office/drawing/2014/main" id="{7D982B61-F159-4DD4-A0B7-9C8A16ED13D9}"/>
              </a:ext>
            </a:extLst>
          </p:cNvPr>
          <p:cNvSpPr>
            <a:spLocks noGrp="1"/>
          </p:cNvSpPr>
          <p:nvPr>
            <p:ph type="ftr" sz="quarter" idx="5"/>
          </p:nvPr>
        </p:nvSpPr>
        <p:spPr/>
        <p:txBody>
          <a:bodyPr/>
          <a:lstStyle/>
          <a:p>
            <a:r>
              <a:rPr lang="nb-NO"/>
              <a:t>16</a:t>
            </a:r>
          </a:p>
        </p:txBody>
      </p:sp>
      <p:graphicFrame>
        <p:nvGraphicFramePr>
          <p:cNvPr id="10" name="Diagram 9">
            <a:extLst>
              <a:ext uri="{FF2B5EF4-FFF2-40B4-BE49-F238E27FC236}">
                <a16:creationId xmlns:a16="http://schemas.microsoft.com/office/drawing/2014/main" id="{326BCA27-3AD0-4834-94DC-5B42771EB165}"/>
              </a:ext>
            </a:extLst>
          </p:cNvPr>
          <p:cNvGraphicFramePr>
            <a:graphicFrameLocks/>
          </p:cNvGraphicFramePr>
          <p:nvPr>
            <p:extLst>
              <p:ext uri="{D42A27DB-BD31-4B8C-83A1-F6EECF244321}">
                <p14:modId xmlns:p14="http://schemas.microsoft.com/office/powerpoint/2010/main" val="1119364050"/>
              </p:ext>
            </p:extLst>
          </p:nvPr>
        </p:nvGraphicFramePr>
        <p:xfrm>
          <a:off x="832757" y="1461407"/>
          <a:ext cx="9013372"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586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45310" y="0"/>
            <a:ext cx="5494790" cy="9061450"/>
          </a:xfrm>
          <a:custGeom>
            <a:avLst/>
            <a:gdLst/>
            <a:ahLst/>
            <a:cxnLst/>
            <a:rect l="l" t="t" r="r" b="b"/>
            <a:pathLst>
              <a:path w="8020050" h="9010650">
                <a:moveTo>
                  <a:pt x="0" y="0"/>
                </a:moveTo>
                <a:lnTo>
                  <a:pt x="8020049" y="0"/>
                </a:lnTo>
                <a:lnTo>
                  <a:pt x="8020049" y="9010649"/>
                </a:lnTo>
                <a:lnTo>
                  <a:pt x="0" y="9010649"/>
                </a:lnTo>
                <a:lnTo>
                  <a:pt x="0" y="0"/>
                </a:lnTo>
                <a:close/>
              </a:path>
            </a:pathLst>
          </a:custGeom>
          <a:solidFill>
            <a:srgbClr val="B3DBD9"/>
          </a:solidFill>
        </p:spPr>
        <p:txBody>
          <a:bodyPr wrap="square" lIns="0" tIns="0" rIns="0" bIns="0" rtlCol="0"/>
          <a:lstStyle/>
          <a:p>
            <a:pPr fontAlgn="base"/>
            <a:endParaRPr lang="nb-NO" sz="1800">
              <a:effectLst/>
              <a:latin typeface="Times New Roman" panose="02020603050405020304" pitchFamily="18" charset="0"/>
              <a:ea typeface="Times New Roman" panose="02020603050405020304" pitchFamily="18" charset="0"/>
            </a:endParaRPr>
          </a:p>
        </p:txBody>
      </p:sp>
      <p:sp>
        <p:nvSpPr>
          <p:cNvPr id="6" name="object 6"/>
          <p:cNvSpPr txBox="1"/>
          <p:nvPr/>
        </p:nvSpPr>
        <p:spPr>
          <a:xfrm>
            <a:off x="10905862" y="355227"/>
            <a:ext cx="5593801" cy="266098"/>
          </a:xfrm>
          <a:prstGeom prst="rect">
            <a:avLst/>
          </a:prstGeom>
        </p:spPr>
        <p:txBody>
          <a:bodyPr vert="horz" wrap="square" lIns="0" tIns="12065" rIns="0" bIns="0" rtlCol="0" anchor="t">
            <a:spAutoFit/>
          </a:bodyPr>
          <a:lstStyle/>
          <a:p>
            <a:pPr marL="12700">
              <a:spcBef>
                <a:spcPts val="95"/>
              </a:spcBef>
            </a:pPr>
            <a:r>
              <a:rPr lang="nb-NO" sz="1650" b="1" spc="190" dirty="0">
                <a:solidFill>
                  <a:srgbClr val="040037"/>
                </a:solidFill>
                <a:latin typeface="Calibri"/>
                <a:cs typeface="Calibri"/>
              </a:rPr>
              <a:t>Modell 3: Avsluttede saker 2021</a:t>
            </a:r>
            <a:endParaRPr lang="nb-NO" sz="1650" dirty="0">
              <a:latin typeface="Calibri"/>
              <a:cs typeface="Calibri"/>
            </a:endParaRPr>
          </a:p>
        </p:txBody>
      </p:sp>
      <p:sp>
        <p:nvSpPr>
          <p:cNvPr id="16" name="object 3">
            <a:extLst>
              <a:ext uri="{FF2B5EF4-FFF2-40B4-BE49-F238E27FC236}">
                <a16:creationId xmlns:a16="http://schemas.microsoft.com/office/drawing/2014/main" id="{3D2EA85F-F720-4059-A064-C211D927743C}"/>
              </a:ext>
            </a:extLst>
          </p:cNvPr>
          <p:cNvSpPr txBox="1">
            <a:spLocks/>
          </p:cNvSpPr>
          <p:nvPr/>
        </p:nvSpPr>
        <p:spPr>
          <a:xfrm>
            <a:off x="10809514" y="1215829"/>
            <a:ext cx="4857750" cy="7329571"/>
          </a:xfrm>
          <a:prstGeom prst="rect">
            <a:avLst/>
          </a:prstGeom>
        </p:spPr>
        <p:txBody>
          <a:bodyPr vert="horz" wrap="square" lIns="0" tIns="12065" rIns="0" bIns="0" rtlCol="0" anchor="t">
            <a:spAutoFit/>
          </a:bodyPr>
          <a:lstStyle>
            <a:lvl1pPr>
              <a:defRPr sz="7400" b="1" i="0">
                <a:solidFill>
                  <a:srgbClr val="040037"/>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nb-NO" sz="2000" i="0" dirty="0">
                <a:solidFill>
                  <a:srgbClr val="000000"/>
                </a:solidFill>
                <a:effectLst/>
                <a:latin typeface="Calibri"/>
                <a:cs typeface="Calibri"/>
              </a:rPr>
              <a:t>Av henvendelsene ser vi at vi kontaktes når saker har fått pågå over tid, er komplekse og det har vært forsøkt en rekke tiltak uten at man har lyktes i å endre situasjonen for barnet. Ofte er samarbeidsklimaet mellom barnehage/skole og hjemmet konfliktfylt. </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000" dirty="0">
              <a:solidFill>
                <a:srgbClr val="000000"/>
              </a:solidFill>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sz="2000" i="0" dirty="0">
                <a:solidFill>
                  <a:srgbClr val="000000"/>
                </a:solidFill>
                <a:effectLst/>
                <a:latin typeface="Calibri"/>
                <a:cs typeface="Calibri"/>
              </a:rPr>
              <a:t>Av enkeltsakene mobbeombudet har arbeidet med i 2021 var 89% av sakene avsluttet ved årets slutt. Det er en prosentandel mobbeombudet er stolt av!</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000" dirty="0">
              <a:solidFill>
                <a:srgbClr val="000000"/>
              </a:solidFill>
            </a:endParaRPr>
          </a:p>
          <a:p>
            <a:pPr marL="12700" marR="0" lvl="0" indent="0" defTabSz="914400" eaLnBrk="1" fontAlgn="auto" latinLnBrk="0" hangingPunct="1">
              <a:lnSpc>
                <a:spcPct val="100000"/>
              </a:lnSpc>
              <a:spcBef>
                <a:spcPts val="95"/>
              </a:spcBef>
              <a:spcAft>
                <a:spcPts val="0"/>
              </a:spcAft>
              <a:buClrTx/>
              <a:buSzTx/>
              <a:buFontTx/>
              <a:buNone/>
              <a:tabLst/>
              <a:defRPr/>
            </a:pPr>
            <a:r>
              <a:rPr lang="nb-NO" sz="2000" i="0" dirty="0">
                <a:solidFill>
                  <a:srgbClr val="000000"/>
                </a:solidFill>
                <a:effectLst/>
                <a:latin typeface="Calibri"/>
                <a:cs typeface="Calibri"/>
              </a:rPr>
              <a:t>Mobbeombudet trekker seg ut av saken når et eller begge av følgende kriterier er oppfylt:</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000" i="0" dirty="0">
              <a:solidFill>
                <a:srgbClr val="000000"/>
              </a:solidFill>
              <a:effectLst/>
              <a:latin typeface="Calibri"/>
              <a:cs typeface="Calibri"/>
            </a:endParaRP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z="2000" dirty="0">
                <a:solidFill>
                  <a:srgbClr val="000000"/>
                </a:solidFill>
              </a:rPr>
              <a:t>Saken har stabil og positiv utvikling.</a:t>
            </a:r>
            <a:r>
              <a:rPr lang="nb-NO" sz="2000" i="0" dirty="0">
                <a:solidFill>
                  <a:srgbClr val="000000"/>
                </a:solidFill>
                <a:effectLst/>
                <a:latin typeface="Calibri"/>
                <a:cs typeface="Calibri"/>
              </a:rPr>
              <a:t> </a:t>
            </a:r>
          </a:p>
          <a:p>
            <a:pPr marL="355600" marR="0" lvl="0" indent="-342900" defTabSz="914400" eaLnBrk="1" fontAlgn="auto" latinLnBrk="0" hangingPunct="1">
              <a:lnSpc>
                <a:spcPct val="100000"/>
              </a:lnSpc>
              <a:spcBef>
                <a:spcPts val="95"/>
              </a:spcBef>
              <a:spcAft>
                <a:spcPts val="0"/>
              </a:spcAft>
              <a:buClrTx/>
              <a:buSzTx/>
              <a:buFontTx/>
              <a:buChar char="-"/>
              <a:tabLst/>
              <a:defRPr/>
            </a:pPr>
            <a:r>
              <a:rPr lang="nb-NO" sz="2000" i="0" dirty="0">
                <a:solidFill>
                  <a:srgbClr val="000000"/>
                </a:solidFill>
                <a:effectLst/>
                <a:latin typeface="Calibri"/>
                <a:cs typeface="Calibri"/>
              </a:rPr>
              <a:t>Det lokale systemet er aktivert og tilstrekkelig robust og tillit mellom barnehage/skole og hjemmet er gjenopprettet slik at det lokale systemet kan ivareta saken videre. </a:t>
            </a:r>
          </a:p>
          <a:p>
            <a:pPr marL="12700" marR="0" lvl="0" indent="0" defTabSz="914400" eaLnBrk="1" fontAlgn="auto" latinLnBrk="0" hangingPunct="1">
              <a:lnSpc>
                <a:spcPct val="100000"/>
              </a:lnSpc>
              <a:spcBef>
                <a:spcPts val="95"/>
              </a:spcBef>
              <a:spcAft>
                <a:spcPts val="0"/>
              </a:spcAft>
              <a:buClrTx/>
              <a:buSzTx/>
              <a:buFontTx/>
              <a:buNone/>
              <a:tabLst/>
              <a:defRPr/>
            </a:pPr>
            <a:endParaRPr lang="nb-NO" sz="2400" dirty="0">
              <a:solidFill>
                <a:srgbClr val="000000"/>
              </a:solidFill>
            </a:endParaRPr>
          </a:p>
          <a:p>
            <a:pPr marL="12700" marR="0" lvl="0" indent="0" defTabSz="914400" eaLnBrk="1" fontAlgn="auto" latinLnBrk="0" hangingPunct="1">
              <a:lnSpc>
                <a:spcPct val="100000"/>
              </a:lnSpc>
              <a:spcBef>
                <a:spcPts val="95"/>
              </a:spcBef>
              <a:spcAft>
                <a:spcPts val="0"/>
              </a:spcAft>
              <a:buClrTx/>
              <a:buSzTx/>
              <a:buFontTx/>
              <a:buNone/>
              <a:tabLst/>
              <a:defRPr/>
            </a:pPr>
            <a:endParaRPr lang="nb-NO" sz="2400" dirty="0">
              <a:solidFill>
                <a:srgbClr val="000000"/>
              </a:solidFill>
            </a:endParaRPr>
          </a:p>
        </p:txBody>
      </p:sp>
      <p:sp>
        <p:nvSpPr>
          <p:cNvPr id="7" name="object 4">
            <a:extLst>
              <a:ext uri="{FF2B5EF4-FFF2-40B4-BE49-F238E27FC236}">
                <a16:creationId xmlns:a16="http://schemas.microsoft.com/office/drawing/2014/main" id="{692BE8C7-15CF-40A3-B305-D3D07E38D6F3}"/>
              </a:ext>
            </a:extLst>
          </p:cNvPr>
          <p:cNvSpPr txBox="1"/>
          <p:nvPr/>
        </p:nvSpPr>
        <p:spPr>
          <a:xfrm>
            <a:off x="567594" y="352662"/>
            <a:ext cx="39472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dirty="0">
                <a:solidFill>
                  <a:srgbClr val="009787"/>
                </a:solidFill>
                <a:latin typeface="Calibri"/>
                <a:cs typeface="Calibri"/>
              </a:rPr>
              <a:t>ÅRSRAPPORT Mobbeombud</a:t>
            </a:r>
            <a:endParaRPr lang="nb-NO" sz="1650" dirty="0">
              <a:latin typeface="Calibri"/>
              <a:cs typeface="Calibri"/>
            </a:endParaRPr>
          </a:p>
        </p:txBody>
      </p:sp>
      <p:sp>
        <p:nvSpPr>
          <p:cNvPr id="9" name="Plassholder for bunntekst 8">
            <a:extLst>
              <a:ext uri="{FF2B5EF4-FFF2-40B4-BE49-F238E27FC236}">
                <a16:creationId xmlns:a16="http://schemas.microsoft.com/office/drawing/2014/main" id="{7D982B61-F159-4DD4-A0B7-9C8A16ED13D9}"/>
              </a:ext>
            </a:extLst>
          </p:cNvPr>
          <p:cNvSpPr>
            <a:spLocks noGrp="1"/>
          </p:cNvSpPr>
          <p:nvPr>
            <p:ph type="ftr" sz="quarter" idx="5"/>
          </p:nvPr>
        </p:nvSpPr>
        <p:spPr/>
        <p:txBody>
          <a:bodyPr/>
          <a:lstStyle/>
          <a:p>
            <a:r>
              <a:rPr lang="nb-NO"/>
              <a:t>16</a:t>
            </a:r>
          </a:p>
        </p:txBody>
      </p:sp>
      <p:graphicFrame>
        <p:nvGraphicFramePr>
          <p:cNvPr id="8" name="Diagram 7">
            <a:extLst>
              <a:ext uri="{FF2B5EF4-FFF2-40B4-BE49-F238E27FC236}">
                <a16:creationId xmlns:a16="http://schemas.microsoft.com/office/drawing/2014/main" id="{1E3524EA-2CB1-4320-A7AC-F11CF7F7A8DF}"/>
              </a:ext>
            </a:extLst>
          </p:cNvPr>
          <p:cNvGraphicFramePr>
            <a:graphicFrameLocks/>
          </p:cNvGraphicFramePr>
          <p:nvPr>
            <p:extLst>
              <p:ext uri="{D42A27DB-BD31-4B8C-83A1-F6EECF244321}">
                <p14:modId xmlns:p14="http://schemas.microsoft.com/office/powerpoint/2010/main" val="3569722418"/>
              </p:ext>
            </p:extLst>
          </p:nvPr>
        </p:nvGraphicFramePr>
        <p:xfrm>
          <a:off x="1249136" y="1428750"/>
          <a:ext cx="8017327"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907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888909" y="1656097"/>
            <a:ext cx="4689447" cy="5890587"/>
          </a:xfrm>
          <a:prstGeom prst="rect">
            <a:avLst/>
          </a:prstGeom>
        </p:spPr>
        <p:txBody>
          <a:bodyPr vert="horz" wrap="square" lIns="0" tIns="11430" rIns="0" bIns="0" rtlCol="0">
            <a:spAutoFit/>
          </a:bodyPr>
          <a:lstStyle/>
          <a:p>
            <a:pPr marL="151765" marR="144145" algn="l">
              <a:lnSpc>
                <a:spcPct val="114100"/>
              </a:lnSpc>
              <a:spcBef>
                <a:spcPts val="90"/>
              </a:spcBef>
            </a:pPr>
            <a:r>
              <a:rPr lang="nb-NO" sz="1600" b="0" spc="220" dirty="0">
                <a:latin typeface="Calibri" panose="020F0502020204030204" pitchFamily="34" charset="0"/>
                <a:cs typeface="Calibri"/>
              </a:rPr>
              <a:t>Det er mange tomme pulter i klasserom </a:t>
            </a:r>
            <a:r>
              <a:rPr lang="nb-NO" sz="1600" b="0" spc="220" dirty="0">
                <a:latin typeface="Calibri" panose="020F0502020204030204" pitchFamily="34" charset="0"/>
              </a:rPr>
              <a:t>i Vestfold og Telemarks grunnskoler.</a:t>
            </a:r>
            <a:br>
              <a:rPr lang="nb-NO" sz="1600" b="0" spc="220" dirty="0">
                <a:latin typeface="Calibri" panose="020F0502020204030204" pitchFamily="34" charset="0"/>
              </a:rPr>
            </a:br>
            <a:br>
              <a:rPr lang="nb-NO" sz="1600" b="0" spc="220" dirty="0">
                <a:latin typeface="Calibri" panose="020F0502020204030204" pitchFamily="34" charset="0"/>
              </a:rPr>
            </a:br>
            <a:r>
              <a:rPr lang="nb-NO" sz="1600" b="0" spc="220" dirty="0">
                <a:latin typeface="Calibri" panose="020F0502020204030204" pitchFamily="34" charset="0"/>
              </a:rPr>
              <a:t>Noen er tomme innimellom, andre er tomme i uker og måneder i strekk. Noen i år. </a:t>
            </a:r>
            <a:br>
              <a:rPr lang="nb-NO" sz="1600" b="0" spc="220" dirty="0">
                <a:latin typeface="Calibri" panose="020F0502020204030204" pitchFamily="34" charset="0"/>
              </a:rPr>
            </a:br>
            <a:br>
              <a:rPr lang="nb-NO" sz="1600" b="0" spc="220" dirty="0">
                <a:latin typeface="Calibri" panose="020F0502020204030204" pitchFamily="34" charset="0"/>
              </a:rPr>
            </a:br>
            <a:r>
              <a:rPr lang="nb-NO" sz="1600" spc="220" dirty="0">
                <a:latin typeface="Calibri" panose="020F0502020204030204" pitchFamily="34" charset="0"/>
              </a:rPr>
              <a:t>Dette er plassene til elever helt ned i småskolen som ikke makter å møte opp på skolen. </a:t>
            </a:r>
            <a:br>
              <a:rPr lang="nb-NO" sz="1600" b="0" spc="220" dirty="0">
                <a:latin typeface="Calibri" panose="020F0502020204030204" pitchFamily="34" charset="0"/>
              </a:rPr>
            </a:br>
            <a:br>
              <a:rPr lang="nb-NO" sz="1600" b="0" spc="220" dirty="0">
                <a:latin typeface="Calibri" panose="020F0502020204030204" pitchFamily="34" charset="0"/>
              </a:rPr>
            </a:br>
            <a:r>
              <a:rPr lang="nb-NO" sz="1600" b="0" spc="220" dirty="0">
                <a:latin typeface="Calibri" panose="020F0502020204030204" pitchFamily="34" charset="0"/>
              </a:rPr>
              <a:t>I 2021 har det vært en økning i antall henvendelser hvor det meldes om eller avdekkes at eleven har et så høyt fravær at det går ut over elevens faglige og sosiale utvikling. </a:t>
            </a:r>
            <a:br>
              <a:rPr lang="nb-NO" sz="1600" b="0" spc="220" dirty="0">
                <a:latin typeface="Calibri" panose="020F0502020204030204" pitchFamily="34" charset="0"/>
              </a:rPr>
            </a:br>
            <a:br>
              <a:rPr lang="nb-NO" sz="1600" b="0" spc="220" dirty="0">
                <a:latin typeface="Calibri" panose="020F0502020204030204" pitchFamily="34" charset="0"/>
              </a:rPr>
            </a:br>
            <a:r>
              <a:rPr lang="nb-NO" sz="1600" b="0" spc="220" dirty="0">
                <a:latin typeface="Calibri" panose="020F0502020204030204" pitchFamily="34" charset="0"/>
              </a:rPr>
              <a:t>Utrygt skolemiljø er eller blir alltid en faktor ved slikt fravær. </a:t>
            </a:r>
            <a:br>
              <a:rPr lang="nb-NO" sz="1600" b="0" spc="220" dirty="0">
                <a:latin typeface="Calibri" panose="020F0502020204030204" pitchFamily="34" charset="0"/>
              </a:rPr>
            </a:br>
            <a:br>
              <a:rPr lang="nb-NO" sz="1600" b="0" spc="220" dirty="0">
                <a:latin typeface="Calibri" panose="020F0502020204030204" pitchFamily="34" charset="0"/>
              </a:rPr>
            </a:br>
            <a:endParaRPr lang="nb-NO" sz="1600" b="0" dirty="0">
              <a:latin typeface="Calibri"/>
              <a:cs typeface="Calibri"/>
            </a:endParaRPr>
          </a:p>
        </p:txBody>
      </p:sp>
      <p:pic>
        <p:nvPicPr>
          <p:cNvPr id="8" name="Bilde 7" descr="Et bilde som inneholder vegg, person, innendørs, poserer&#10;&#10;Automatisk generert beskrivelse">
            <a:extLst>
              <a:ext uri="{FF2B5EF4-FFF2-40B4-BE49-F238E27FC236}">
                <a16:creationId xmlns:a16="http://schemas.microsoft.com/office/drawing/2014/main" id="{CB6C042A-1456-4575-A715-8FDA49D58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528183" cy="9061450"/>
          </a:xfrm>
          <a:prstGeom prst="rect">
            <a:avLst/>
          </a:prstGeom>
        </p:spPr>
      </p:pic>
      <p:pic>
        <p:nvPicPr>
          <p:cNvPr id="10" name="Bilde 9" descr="Et bilde som inneholder stol, gulv, innendørs, rom&#10;&#10;Automatisk generert beskrivelse">
            <a:extLst>
              <a:ext uri="{FF2B5EF4-FFF2-40B4-BE49-F238E27FC236}">
                <a16:creationId xmlns:a16="http://schemas.microsoft.com/office/drawing/2014/main" id="{CCF92E4C-21B6-4233-AF94-8A100FCDA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528182" cy="9061450"/>
          </a:xfrm>
          <a:prstGeom prst="rect">
            <a:avLst/>
          </a:prstGeom>
        </p:spPr>
      </p:pic>
      <p:sp>
        <p:nvSpPr>
          <p:cNvPr id="9" name="Plassholder for bunntekst 8">
            <a:extLst>
              <a:ext uri="{FF2B5EF4-FFF2-40B4-BE49-F238E27FC236}">
                <a16:creationId xmlns:a16="http://schemas.microsoft.com/office/drawing/2014/main" id="{7CF31E90-BA41-42EB-B499-424F1D886D3A}"/>
              </a:ext>
            </a:extLst>
          </p:cNvPr>
          <p:cNvSpPr>
            <a:spLocks noGrp="1"/>
          </p:cNvSpPr>
          <p:nvPr>
            <p:ph type="ftr" sz="quarter" idx="5"/>
          </p:nvPr>
        </p:nvSpPr>
        <p:spPr/>
        <p:txBody>
          <a:bodyPr/>
          <a:lstStyle/>
          <a:p>
            <a:r>
              <a:rPr lang="nb-NO"/>
              <a:t>15</a:t>
            </a:r>
          </a:p>
        </p:txBody>
      </p:sp>
    </p:spTree>
    <p:extLst>
      <p:ext uri="{BB962C8B-B14F-4D97-AF65-F5344CB8AC3E}">
        <p14:creationId xmlns:p14="http://schemas.microsoft.com/office/powerpoint/2010/main" val="7093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96264" y="953056"/>
            <a:ext cx="8142787" cy="7422929"/>
          </a:xfrm>
          <a:prstGeom prst="rect">
            <a:avLst/>
          </a:prstGeom>
        </p:spPr>
        <p:txBody>
          <a:bodyPr vert="horz" wrap="square" lIns="0" tIns="12065" rIns="0" bIns="0" rtlCol="0" anchor="t">
            <a:spAutoFit/>
          </a:bodyPr>
          <a:lstStyle/>
          <a:p>
            <a:pPr>
              <a:lnSpc>
                <a:spcPct val="110000"/>
              </a:lnSpc>
              <a:spcAft>
                <a:spcPts val="1200"/>
              </a:spcAft>
            </a:pPr>
            <a:r>
              <a:rPr lang="nb-NO" sz="1800" b="1" i="0" dirty="0">
                <a:solidFill>
                  <a:srgbClr val="000000"/>
                </a:solidFill>
                <a:effectLst/>
                <a:latin typeface="+mn-lt"/>
              </a:rPr>
              <a:t> «</a:t>
            </a:r>
            <a:r>
              <a:rPr lang="nb-NO" b="1" dirty="0">
                <a:solidFill>
                  <a:srgbClr val="000000"/>
                </a:solidFill>
                <a:latin typeface="+mn-lt"/>
              </a:rPr>
              <a:t>Anna»</a:t>
            </a:r>
          </a:p>
          <a:p>
            <a:pPr>
              <a:lnSpc>
                <a:spcPct val="110000"/>
              </a:lnSpc>
              <a:spcAft>
                <a:spcPts val="1200"/>
              </a:spcAft>
            </a:pPr>
            <a:r>
              <a:rPr lang="nb-NO" sz="1700" dirty="0">
                <a:solidFill>
                  <a:srgbClr val="000000"/>
                </a:solidFill>
                <a:latin typeface="+mn-lt"/>
                <a:ea typeface="Calibri" panose="020F0502020204030204" pitchFamily="34" charset="0"/>
                <a:cs typeface="Times New Roman"/>
              </a:rPr>
              <a:t>Mobbeombudet kontaktes av Annas mor. Anna har siden tidlig på barneskolen opplevd klassemiljøet som krevende. Det var støyende og utrygt og flere medelever fikk herje med blant andre Anna uten at det ble grepet inn. </a:t>
            </a:r>
          </a:p>
          <a:p>
            <a:pPr>
              <a:lnSpc>
                <a:spcPct val="110000"/>
              </a:lnSpc>
              <a:spcAft>
                <a:spcPts val="1200"/>
              </a:spcAft>
            </a:pPr>
            <a:r>
              <a:rPr lang="nb-NO" sz="1700" dirty="0">
                <a:solidFill>
                  <a:srgbClr val="000000"/>
                </a:solidFill>
                <a:effectLst/>
                <a:latin typeface="+mn-lt"/>
                <a:ea typeface="Calibri" panose="020F0502020204030204" pitchFamily="34" charset="0"/>
                <a:cs typeface="Times New Roman"/>
              </a:rPr>
              <a:t>Annas fravær begynte med hodesmerter allerede på 2. trinn. Hun ble utslitt av skoledagen, og stress og engstelse førte til hyppig hodepine. </a:t>
            </a:r>
          </a:p>
          <a:p>
            <a:pPr>
              <a:lnSpc>
                <a:spcPct val="110000"/>
              </a:lnSpc>
              <a:spcAft>
                <a:spcPts val="1200"/>
              </a:spcAft>
            </a:pPr>
            <a:r>
              <a:rPr lang="nb-NO" sz="1700" dirty="0">
                <a:solidFill>
                  <a:srgbClr val="000000"/>
                </a:solidFill>
                <a:latin typeface="+mn-lt"/>
                <a:ea typeface="Calibri" panose="020F0502020204030204" pitchFamily="34" charset="0"/>
                <a:cs typeface="Times New Roman"/>
              </a:rPr>
              <a:t>Foresatte meldte fra om Annas situasjon gjentagende ganger gjennom hele barneskolen. Hun ble også utredet for hodesmertene og det ble konkludert med stresshodepine tidlig på mellomtrinnet. Utfordringen Anna opplevde i skolemiljøet vedvarte. </a:t>
            </a:r>
          </a:p>
          <a:p>
            <a:pPr>
              <a:lnSpc>
                <a:spcPct val="110000"/>
              </a:lnSpc>
              <a:spcAft>
                <a:spcPts val="1200"/>
              </a:spcAft>
            </a:pPr>
            <a:r>
              <a:rPr lang="nb-NO" sz="1700" dirty="0">
                <a:solidFill>
                  <a:srgbClr val="000000"/>
                </a:solidFill>
                <a:latin typeface="+mn-lt"/>
                <a:ea typeface="Calibri" panose="020F0502020204030204" pitchFamily="34" charset="0"/>
                <a:cs typeface="Times New Roman"/>
              </a:rPr>
              <a:t>Annas helseplager økte. Fraværet ble stadig hyppigere og mer langvarig. Mot slutten av mellomtrinnet var det sjelden Anna var på skolen. Anstrengelsene ved å være der gjorde henne sengeliggende i flere dager i etterkant. </a:t>
            </a:r>
          </a:p>
          <a:p>
            <a:pPr>
              <a:lnSpc>
                <a:spcPct val="110000"/>
              </a:lnSpc>
              <a:spcAft>
                <a:spcPts val="1200"/>
              </a:spcAft>
            </a:pPr>
            <a:r>
              <a:rPr lang="nb-NO" sz="1700" dirty="0">
                <a:solidFill>
                  <a:srgbClr val="000000"/>
                </a:solidFill>
                <a:latin typeface="+mn-lt"/>
                <a:ea typeface="Calibri" panose="020F0502020204030204" pitchFamily="34" charset="0"/>
                <a:cs typeface="Times New Roman"/>
              </a:rPr>
              <a:t>I overgangen til ungdomsskolen maktet ikke Anna mer. Hun var stort sett sengeliggende. Hun mistet kontakt med venner, falt ut av det sosiale miljøet rundt skolen og mistet all form for skolegang. </a:t>
            </a:r>
          </a:p>
          <a:p>
            <a:pPr>
              <a:lnSpc>
                <a:spcPct val="110000"/>
              </a:lnSpc>
              <a:spcAft>
                <a:spcPts val="1200"/>
              </a:spcAft>
            </a:pPr>
            <a:r>
              <a:rPr lang="nb-NO" sz="1700" dirty="0">
                <a:solidFill>
                  <a:srgbClr val="000000"/>
                </a:solidFill>
                <a:latin typeface="+mn-lt"/>
                <a:ea typeface="Calibri" panose="020F0502020204030204" pitchFamily="34" charset="0"/>
                <a:cs typeface="Times New Roman"/>
              </a:rPr>
              <a:t>Når mor kontakter mobbeombudet er Anna elev på 9. trinn. Hun har i stor grad vært sengeliggende i to år. Hennes skoletilbud består av få økter der hun skal følge undervisningen via teams. Mor beskriver det som svært krevende å få Anna klar til disse øktene. Det er tidkrevende og koster mye, ikke minst for Anna. Alt for ofte har skolen glemt å sende invitasjon. Forberedelsene er forgjeves. </a:t>
            </a:r>
          </a:p>
          <a:p>
            <a:pPr>
              <a:lnSpc>
                <a:spcPct val="110000"/>
              </a:lnSpc>
              <a:spcAft>
                <a:spcPts val="1200"/>
              </a:spcAft>
            </a:pPr>
            <a:r>
              <a:rPr lang="nb-NO" sz="1700" dirty="0">
                <a:solidFill>
                  <a:srgbClr val="000000"/>
                </a:solidFill>
                <a:latin typeface="+mn-lt"/>
                <a:ea typeface="Calibri" panose="020F0502020204030204" pitchFamily="34" charset="0"/>
                <a:cs typeface="Times New Roman"/>
              </a:rPr>
              <a:t>Mor beskriver en jente som visner bort, føler seg glemt, som har store helseplager og en stor bekymring for fremtiden. </a:t>
            </a:r>
          </a:p>
        </p:txBody>
      </p:sp>
      <p:sp>
        <p:nvSpPr>
          <p:cNvPr id="6" name="object 6"/>
          <p:cNvSpPr/>
          <p:nvPr/>
        </p:nvSpPr>
        <p:spPr>
          <a:xfrm>
            <a:off x="10536224" y="11679"/>
            <a:ext cx="5503876" cy="9038093"/>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algn="ctr"/>
            <a:endParaRPr lang="nb-NO" sz="1800" b="1" i="0">
              <a:solidFill>
                <a:srgbClr val="000000"/>
              </a:solidFill>
              <a:effectLst/>
              <a:latin typeface="Calibri" panose="020F0502020204030204" pitchFamily="34" charset="0"/>
            </a:endParaRPr>
          </a:p>
          <a:p>
            <a:pPr algn="ctr"/>
            <a:endParaRPr lang="nb-NO" sz="1800" b="1" i="0">
              <a:solidFill>
                <a:srgbClr val="000000"/>
              </a:solidFill>
              <a:effectLst/>
              <a:latin typeface="Calibri" panose="020F0502020204030204" pitchFamily="34" charset="0"/>
            </a:endParaRPr>
          </a:p>
          <a:p>
            <a:pPr algn="ctr"/>
            <a:endParaRPr lang="nb-NO" b="1">
              <a:solidFill>
                <a:srgbClr val="000000"/>
              </a:solidFill>
              <a:latin typeface="Calibri" panose="020F0502020204030204" pitchFamily="34" charset="0"/>
            </a:endParaRPr>
          </a:p>
          <a:p>
            <a:pPr algn="ctr"/>
            <a:br>
              <a:rPr lang="nb-NO" sz="1800" b="0" i="0">
                <a:solidFill>
                  <a:srgbClr val="000000"/>
                </a:solidFill>
                <a:effectLst/>
                <a:latin typeface="Calibri" panose="020F0502020204030204" pitchFamily="34" charset="0"/>
              </a:rPr>
            </a:br>
            <a:endParaRPr lang="nb-NO" sz="1800" b="0" i="0">
              <a:solidFill>
                <a:srgbClr val="000000"/>
              </a:solidFill>
              <a:effectLst/>
              <a:latin typeface="Calibri" panose="020F0502020204030204" pitchFamily="34" charset="0"/>
            </a:endParaRPr>
          </a:p>
        </p:txBody>
      </p:sp>
      <p:sp>
        <p:nvSpPr>
          <p:cNvPr id="7" name="object 7"/>
          <p:cNvSpPr txBox="1"/>
          <p:nvPr/>
        </p:nvSpPr>
        <p:spPr>
          <a:xfrm>
            <a:off x="11261566" y="778489"/>
            <a:ext cx="3729990"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b="0" i="0" u="none" strike="noStrike" kern="0" cap="none" spc="0" normalizeH="0" baseline="0" noProof="0">
              <a:ln>
                <a:noFill/>
              </a:ln>
              <a:solidFill>
                <a:schemeClr val="tx1"/>
              </a:solidFill>
              <a:effectLst/>
              <a:uLnTx/>
              <a:uFillTx/>
              <a:latin typeface="Calibri"/>
              <a:cs typeface="Calibri"/>
            </a:endParaRPr>
          </a:p>
        </p:txBody>
      </p:sp>
      <p:sp>
        <p:nvSpPr>
          <p:cNvPr id="9" name="object 4">
            <a:extLst>
              <a:ext uri="{FF2B5EF4-FFF2-40B4-BE49-F238E27FC236}">
                <a16:creationId xmlns:a16="http://schemas.microsoft.com/office/drawing/2014/main" id="{5A1787F7-A845-4FCC-84BC-90D75AC86D6E}"/>
              </a:ext>
            </a:extLst>
          </p:cNvPr>
          <p:cNvSpPr txBox="1"/>
          <p:nvPr/>
        </p:nvSpPr>
        <p:spPr>
          <a:xfrm>
            <a:off x="596264" y="509826"/>
            <a:ext cx="38710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dirty="0">
                <a:solidFill>
                  <a:srgbClr val="009787"/>
                </a:solidFill>
                <a:latin typeface="Calibri"/>
                <a:cs typeface="Calibri"/>
              </a:rPr>
              <a:t>ÅR</a:t>
            </a:r>
            <a:r>
              <a:rPr sz="1650" b="1" spc="180" dirty="0">
                <a:solidFill>
                  <a:srgbClr val="009787"/>
                </a:solidFill>
                <a:latin typeface="Calibri"/>
                <a:cs typeface="Calibri"/>
              </a:rPr>
              <a:t>SRAPPORT</a:t>
            </a:r>
            <a:r>
              <a:rPr sz="1650" b="1" spc="35" dirty="0">
                <a:solidFill>
                  <a:srgbClr val="009787"/>
                </a:solidFill>
                <a:latin typeface="Calibri"/>
                <a:cs typeface="Calibri"/>
              </a:rPr>
              <a:t> </a:t>
            </a:r>
            <a:r>
              <a:rPr lang="nb-NO" sz="1650" b="1" spc="35" dirty="0">
                <a:solidFill>
                  <a:srgbClr val="009787"/>
                </a:solidFill>
                <a:latin typeface="Calibri"/>
                <a:cs typeface="Calibri"/>
              </a:rPr>
              <a:t>Mobbeombudet</a:t>
            </a:r>
            <a:endParaRPr sz="1650" dirty="0">
              <a:latin typeface="Calibri"/>
              <a:cs typeface="Calibri"/>
            </a:endParaRPr>
          </a:p>
        </p:txBody>
      </p:sp>
      <p:sp>
        <p:nvSpPr>
          <p:cNvPr id="12" name="Plassholder for bunntekst 11">
            <a:extLst>
              <a:ext uri="{FF2B5EF4-FFF2-40B4-BE49-F238E27FC236}">
                <a16:creationId xmlns:a16="http://schemas.microsoft.com/office/drawing/2014/main" id="{85700664-AF31-43DE-87E1-E40F1BD1EEDF}"/>
              </a:ext>
            </a:extLst>
          </p:cNvPr>
          <p:cNvSpPr>
            <a:spLocks noGrp="1"/>
          </p:cNvSpPr>
          <p:nvPr>
            <p:ph type="ftr" sz="quarter" idx="5"/>
          </p:nvPr>
        </p:nvSpPr>
        <p:spPr/>
        <p:txBody>
          <a:bodyPr/>
          <a:lstStyle/>
          <a:p>
            <a:r>
              <a:rPr lang="nb-NO"/>
              <a:t>10</a:t>
            </a:r>
          </a:p>
        </p:txBody>
      </p:sp>
      <p:pic>
        <p:nvPicPr>
          <p:cNvPr id="4" name="Bilde 3" descr="Et bilde som inneholder utendørs, tre, person, sement&#10;&#10;Automatisk generert beskrivelse">
            <a:extLst>
              <a:ext uri="{FF2B5EF4-FFF2-40B4-BE49-F238E27FC236}">
                <a16:creationId xmlns:a16="http://schemas.microsoft.com/office/drawing/2014/main" id="{9050E95E-F0C2-4597-9E3E-12F921D56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0657" y="2723256"/>
            <a:ext cx="5209107" cy="3477079"/>
          </a:xfrm>
          <a:prstGeom prst="rect">
            <a:avLst/>
          </a:prstGeom>
        </p:spPr>
      </p:pic>
    </p:spTree>
    <p:extLst>
      <p:ext uri="{BB962C8B-B14F-4D97-AF65-F5344CB8AC3E}">
        <p14:creationId xmlns:p14="http://schemas.microsoft.com/office/powerpoint/2010/main" val="45186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67594" y="1007277"/>
            <a:ext cx="7826375" cy="820096"/>
          </a:xfrm>
          <a:prstGeom prst="rect">
            <a:avLst/>
          </a:prstGeom>
        </p:spPr>
        <p:txBody>
          <a:bodyPr vert="horz" wrap="square" lIns="0" tIns="12065" rIns="0" bIns="0" rtlCol="0">
            <a:spAutoFit/>
          </a:bodyPr>
          <a:lstStyle/>
          <a:p>
            <a:pPr fontAlgn="base"/>
            <a:br>
              <a:rPr lang="nb-NO" sz="1800">
                <a:effectLst/>
                <a:latin typeface="Calibri" panose="020F0502020204030204" pitchFamily="34" charset="0"/>
                <a:ea typeface="Times New Roman" panose="02020603050405020304" pitchFamily="18" charset="0"/>
              </a:rPr>
            </a:br>
            <a:br>
              <a:rPr lang="nb-NO" sz="1800">
                <a:effectLst/>
                <a:latin typeface="Calibri" panose="020F0502020204030204" pitchFamily="34" charset="0"/>
                <a:ea typeface="Calibri" panose="020F0502020204030204" pitchFamily="34" charset="0"/>
              </a:rPr>
            </a:br>
            <a:endParaRPr kumimoji="0" sz="1650" b="0" i="0" u="none" strike="noStrike" kern="0" cap="none" spc="0" normalizeH="0" baseline="0" noProof="0">
              <a:ln>
                <a:noFill/>
              </a:ln>
              <a:solidFill>
                <a:sysClr val="windowText" lastClr="000000"/>
              </a:solidFill>
              <a:effectLst/>
              <a:uLnTx/>
              <a:uFillTx/>
              <a:latin typeface="+mj-lt"/>
              <a:cs typeface="Calibri"/>
            </a:endParaRPr>
          </a:p>
        </p:txBody>
      </p:sp>
      <p:sp>
        <p:nvSpPr>
          <p:cNvPr id="6" name="object 6"/>
          <p:cNvSpPr/>
          <p:nvPr/>
        </p:nvSpPr>
        <p:spPr>
          <a:xfrm>
            <a:off x="10544961" y="0"/>
            <a:ext cx="5495487" cy="9010650"/>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1628438" y="2100979"/>
            <a:ext cx="3387090" cy="463588"/>
          </a:xfrm>
          <a:prstGeom prst="rect">
            <a:avLst/>
          </a:prstGeom>
        </p:spPr>
        <p:txBody>
          <a:bodyPr vert="horz" wrap="square" lIns="0" tIns="37465" rIns="0" bIns="0" rtlCol="0">
            <a:spAutoFit/>
          </a:bodyPr>
          <a:lstStyle/>
          <a:p>
            <a:pPr marL="298450" marR="0" lvl="0" indent="-285750" defTabSz="914400" eaLnBrk="1" fontAlgn="auto" latinLnBrk="0" hangingPunct="1">
              <a:lnSpc>
                <a:spcPct val="100000"/>
              </a:lnSpc>
              <a:spcBef>
                <a:spcPts val="295"/>
              </a:spcBef>
              <a:spcAft>
                <a:spcPts val="0"/>
              </a:spcAft>
              <a:buClrTx/>
              <a:buSzTx/>
              <a:buFont typeface="Arial" panose="020B0604020202020204" pitchFamily="34" charset="0"/>
              <a:buChar char="•"/>
              <a:tabLst/>
              <a:defRPr/>
            </a:pPr>
            <a:endParaRPr lang="nb-NO" sz="1300">
              <a:latin typeface="Calibri"/>
              <a:cs typeface="Calibri"/>
            </a:endParaRPr>
          </a:p>
          <a:p>
            <a:pPr marL="12700" marR="0" lvl="0" indent="0" defTabSz="914400" eaLnBrk="1" fontAlgn="auto" latinLnBrk="0" hangingPunct="1">
              <a:lnSpc>
                <a:spcPct val="100000"/>
              </a:lnSpc>
              <a:spcBef>
                <a:spcPts val="200"/>
              </a:spcBef>
              <a:spcAft>
                <a:spcPts val="0"/>
              </a:spcAft>
              <a:buClrTx/>
              <a:buSzTx/>
              <a:buFontTx/>
              <a:buNone/>
              <a:tabLst/>
              <a:defRPr/>
            </a:pPr>
            <a:endParaRPr kumimoji="0" lang="nb-NO" sz="1300" b="0" i="0" u="none" strike="noStrike" kern="0" cap="none" spc="130" normalizeH="0" baseline="0" noProof="0">
              <a:ln>
                <a:noFill/>
              </a:ln>
              <a:solidFill>
                <a:srgbClr val="040037"/>
              </a:solidFill>
              <a:effectLst/>
              <a:uLnTx/>
              <a:uFillTx/>
              <a:latin typeface="Calibri"/>
              <a:cs typeface="Calibri"/>
            </a:endParaRPr>
          </a:p>
        </p:txBody>
      </p:sp>
      <p:sp>
        <p:nvSpPr>
          <p:cNvPr id="12" name="object 4">
            <a:extLst>
              <a:ext uri="{FF2B5EF4-FFF2-40B4-BE49-F238E27FC236}">
                <a16:creationId xmlns:a16="http://schemas.microsoft.com/office/drawing/2014/main" id="{DC7EECFE-D8D2-4F4E-B314-516A2EFA0292}"/>
              </a:ext>
            </a:extLst>
          </p:cNvPr>
          <p:cNvSpPr txBox="1"/>
          <p:nvPr/>
        </p:nvSpPr>
        <p:spPr>
          <a:xfrm>
            <a:off x="567594" y="352662"/>
            <a:ext cx="39472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a:t>
            </a:r>
            <a:r>
              <a:rPr sz="1650" b="1" spc="180">
                <a:solidFill>
                  <a:srgbClr val="009787"/>
                </a:solidFill>
                <a:latin typeface="Calibri"/>
                <a:cs typeface="Calibri"/>
              </a:rPr>
              <a:t>SRAPPORT</a:t>
            </a:r>
            <a:r>
              <a:rPr lang="nb-NO" sz="1650" b="1" spc="180">
                <a:solidFill>
                  <a:srgbClr val="009787"/>
                </a:solidFill>
                <a:latin typeface="Calibri"/>
                <a:cs typeface="Calibri"/>
              </a:rPr>
              <a:t> </a:t>
            </a:r>
            <a:r>
              <a:rPr lang="nb-NO" sz="1650" b="1" spc="180" dirty="0">
                <a:solidFill>
                  <a:srgbClr val="009787"/>
                </a:solidFill>
                <a:latin typeface="Calibri"/>
                <a:cs typeface="Calibri"/>
              </a:rPr>
              <a:t>Mobbeombudet</a:t>
            </a:r>
            <a:endParaRPr sz="1650">
              <a:latin typeface="Calibri"/>
              <a:cs typeface="Calibri"/>
            </a:endParaRPr>
          </a:p>
        </p:txBody>
      </p:sp>
      <p:sp>
        <p:nvSpPr>
          <p:cNvPr id="9" name="TekstSylinder 8">
            <a:extLst>
              <a:ext uri="{FF2B5EF4-FFF2-40B4-BE49-F238E27FC236}">
                <a16:creationId xmlns:a16="http://schemas.microsoft.com/office/drawing/2014/main" id="{A005951A-839C-4DA2-AF8E-0E09D38016F7}"/>
              </a:ext>
            </a:extLst>
          </p:cNvPr>
          <p:cNvSpPr txBox="1"/>
          <p:nvPr/>
        </p:nvSpPr>
        <p:spPr>
          <a:xfrm>
            <a:off x="440942" y="2274706"/>
            <a:ext cx="9330076" cy="1200329"/>
          </a:xfrm>
          <a:prstGeom prst="rect">
            <a:avLst/>
          </a:prstGeom>
          <a:noFill/>
        </p:spPr>
        <p:txBody>
          <a:bodyPr wrap="square" lIns="91440" tIns="45720" rIns="91440" bIns="45720" anchor="t">
            <a:spAutoFit/>
          </a:bodyPr>
          <a:lstStyle/>
          <a:p>
            <a:br>
              <a:rPr lang="nb-NO" b="0" i="0">
                <a:effectLst/>
                <a:latin typeface="Segoe UI"/>
                <a:cs typeface="Segoe UI"/>
              </a:rPr>
            </a:br>
            <a:br>
              <a:rPr lang="nb-NO" sz="1800" b="0" i="0">
                <a:effectLst/>
                <a:latin typeface="WordVisiCarriageReturn_MSFontService"/>
              </a:rPr>
            </a:br>
            <a:r>
              <a:rPr lang="nb-NO" sz="1800" b="0" i="0">
                <a:solidFill>
                  <a:srgbClr val="000000"/>
                </a:solidFill>
                <a:effectLst/>
                <a:latin typeface="Calibri"/>
                <a:cs typeface="Calibri"/>
              </a:rPr>
              <a:t> </a:t>
            </a:r>
            <a:r>
              <a:rPr lang="nb-NO" sz="1800" b="0" i="0">
                <a:solidFill>
                  <a:srgbClr val="000000"/>
                </a:solidFill>
                <a:effectLst/>
                <a:latin typeface="WordVisiCarriageReturn_MSFontService"/>
              </a:rPr>
              <a:t> </a:t>
            </a:r>
            <a:br>
              <a:rPr lang="nb-NO" sz="1800" b="0" i="0">
                <a:effectLst/>
                <a:latin typeface="WordVisiCarriageReturn_MSFontService"/>
              </a:rPr>
            </a:br>
            <a:endParaRPr lang="nb-NO">
              <a:latin typeface="Calibri"/>
              <a:cs typeface="Calibri"/>
            </a:endParaRPr>
          </a:p>
        </p:txBody>
      </p:sp>
      <p:sp>
        <p:nvSpPr>
          <p:cNvPr id="10" name="TekstSylinder 9">
            <a:extLst>
              <a:ext uri="{FF2B5EF4-FFF2-40B4-BE49-F238E27FC236}">
                <a16:creationId xmlns:a16="http://schemas.microsoft.com/office/drawing/2014/main" id="{524E5871-4DFE-4760-8FCE-6256D4CFC800}"/>
              </a:ext>
            </a:extLst>
          </p:cNvPr>
          <p:cNvSpPr txBox="1"/>
          <p:nvPr/>
        </p:nvSpPr>
        <p:spPr>
          <a:xfrm>
            <a:off x="567594" y="1007277"/>
            <a:ext cx="8019874" cy="8494633"/>
          </a:xfrm>
          <a:prstGeom prst="rect">
            <a:avLst/>
          </a:prstGeom>
          <a:noFill/>
        </p:spPr>
        <p:txBody>
          <a:bodyPr wrap="square">
            <a:spAutoFit/>
          </a:bodyPr>
          <a:lstStyle/>
          <a:p>
            <a:r>
              <a:rPr lang="nb-NO" b="1" dirty="0">
                <a:solidFill>
                  <a:srgbClr val="000000"/>
                </a:solidFill>
                <a:latin typeface="Calibri" panose="020F0502020204030204" pitchFamily="34" charset="0"/>
              </a:rPr>
              <a:t>Bekymringsfullt skolefravær</a:t>
            </a:r>
            <a:r>
              <a:rPr lang="nb-NO" b="0" i="0" dirty="0">
                <a:solidFill>
                  <a:srgbClr val="000000"/>
                </a:solidFill>
                <a:effectLst/>
                <a:latin typeface="WordVisiCarriageReturn_MSFontService"/>
              </a:rPr>
              <a:t> </a:t>
            </a:r>
          </a:p>
          <a:p>
            <a:br>
              <a:rPr lang="nb-NO" sz="1600" b="0" i="0" dirty="0">
                <a:solidFill>
                  <a:srgbClr val="000000"/>
                </a:solidFill>
                <a:effectLst/>
                <a:latin typeface="WordVisiCarriageReturn_MSFontService"/>
              </a:rPr>
            </a:br>
            <a:r>
              <a:rPr lang="nb-NO" sz="1600" b="0" i="0" dirty="0">
                <a:solidFill>
                  <a:srgbClr val="000000"/>
                </a:solidFill>
                <a:effectLst/>
                <a:latin typeface="WordVisiCarriageReturn_MSFontService"/>
              </a:rPr>
              <a:t>Fra alle hold meldes det om økning i bekymringsfullt skolefravær. Det er ulike definisjoner, </a:t>
            </a:r>
            <a:r>
              <a:rPr lang="nb-NO" sz="1600" dirty="0">
                <a:solidFill>
                  <a:srgbClr val="000000"/>
                </a:solidFill>
                <a:latin typeface="WordVisiCarriageReturn_MSFontService"/>
              </a:rPr>
              <a:t>men i denne sammenhengen legges det til grunn at det dreier seg om skolefravær som ikke skyldes somatisk sykdom og som er av et omfang som hindrer elevens faglige og/eller sosiale utvikling. </a:t>
            </a:r>
          </a:p>
          <a:p>
            <a:endParaRPr lang="nb-NO" sz="1600" dirty="0">
              <a:solidFill>
                <a:srgbClr val="000000"/>
              </a:solidFill>
              <a:latin typeface="WordVisiCarriageReturn_MSFontService"/>
            </a:endParaRPr>
          </a:p>
          <a:p>
            <a:r>
              <a:rPr lang="nb-NO" sz="1600" dirty="0">
                <a:solidFill>
                  <a:srgbClr val="000000"/>
                </a:solidFill>
                <a:latin typeface="Calibri" panose="020F0502020204030204" pitchFamily="34" charset="0"/>
              </a:rPr>
              <a:t>Når elever blir helt eller delvis borte fra skolen er årsakene sammensatte. Som mobbeombud er det naturlig å si noe om sammenhengen mellom ufrivillig skolefravær og utrygt skolemiljø.</a:t>
            </a:r>
          </a:p>
          <a:p>
            <a:endParaRPr lang="nb-NO" sz="1600" dirty="0">
              <a:solidFill>
                <a:srgbClr val="000000"/>
              </a:solidFill>
              <a:latin typeface="Calibri" panose="020F0502020204030204" pitchFamily="34" charset="0"/>
            </a:endParaRPr>
          </a:p>
          <a:p>
            <a:r>
              <a:rPr lang="nb-NO" sz="1600" dirty="0">
                <a:solidFill>
                  <a:srgbClr val="000000"/>
                </a:solidFill>
                <a:latin typeface="Calibri" panose="020F0502020204030204" pitchFamily="34" charset="0"/>
              </a:rPr>
              <a:t>For mange elever ombudet er i kontakt med er utrygt skolemiljøet den direkte årsaken til fraværet. Både som rent vegringsfravær, men også som årsak til somatiske plager av en slik art at det gir fravær. Det kan skyldes utestenging, mobbing, svak eller ingen tilknytning til fellesskapet, utrygge relasjoner til skolens voksne ol. For andre elever gir skolefraværet utfordringer for eleven i skolemiljøet. Da kan det dreie seg om tap av relasjoner, svekket tilknytning, mistenkeliggjøring av medelever og voksne, engstelse for hva som møter en av spørsmål ol. Da blir utrygt skolemiljø en opprettholdende faktor for fraværet. Fravær som startet med somatisk sykdom eller nedstenging av skolene endrer karakter og blir fravær grunnet skolemiljø. </a:t>
            </a:r>
          </a:p>
          <a:p>
            <a:endParaRPr lang="nb-NO" sz="1600" dirty="0">
              <a:solidFill>
                <a:srgbClr val="000000"/>
              </a:solidFill>
              <a:latin typeface="Calibri" panose="020F0502020204030204" pitchFamily="34" charset="0"/>
            </a:endParaRPr>
          </a:p>
          <a:p>
            <a:r>
              <a:rPr lang="nb-NO" sz="1600" dirty="0">
                <a:solidFill>
                  <a:srgbClr val="000000"/>
                </a:solidFill>
                <a:latin typeface="Calibri" panose="020F0502020204030204" pitchFamily="34" charset="0"/>
              </a:rPr>
              <a:t>En fellesnevner for sakene mobbeombudet arbeider i er at det settes inn tiltak for sent, at tiltakene ikke er egnet og at de tar for lang tid før sammenhengen mellom fravær og utrygt skolemiljø identifiseres. </a:t>
            </a:r>
            <a:r>
              <a:rPr lang="nb-NO" sz="1600" dirty="0">
                <a:effectLst/>
                <a:latin typeface="Calibri"/>
                <a:ea typeface="Calibri" panose="020F0502020204030204" pitchFamily="34" charset="0"/>
                <a:cs typeface="Times New Roman"/>
              </a:rPr>
              <a:t>Mange av skolens tiltak forutsetter at eleven kommer til skolen for at tiltakene skal gjennomføres. Skolene melder om at det er utfordrende å få god veiledning. </a:t>
            </a:r>
          </a:p>
          <a:p>
            <a:endParaRPr lang="nb-NO" sz="1600" b="0" i="0" dirty="0">
              <a:solidFill>
                <a:srgbClr val="000000"/>
              </a:solidFill>
              <a:latin typeface="Calibri"/>
              <a:cs typeface="Times New Roman"/>
            </a:endParaRPr>
          </a:p>
          <a:p>
            <a:r>
              <a:rPr lang="nb-NO" sz="1600" dirty="0">
                <a:solidFill>
                  <a:srgbClr val="000000"/>
                </a:solidFill>
                <a:effectLst/>
                <a:latin typeface="Calibri"/>
                <a:cs typeface="Times New Roman"/>
              </a:rPr>
              <a:t>Det finnes ingen fullstendig oversikt over elever i grunnskolen som ufrivillig ikke møter på skolen. Kommunenes systemer for registrering av fravær er ulike, og det er ulik praksis for å identifisere denne typen fravær. Mange skoler/kommuner har ikke system som gjør det enkelt for foreldre å melde fra at fraværet skyldes skolemiljø. Denne informasjonen blir ofte gitt utenfor systemet i form av muntlige beskjeder, eposter ol og blir derfor ikke registrert systematisk. I skolens system står det «gyldig fravær» «syk» ol. Kommunene har ulik praksis for å etterspørre oversikt fra sine skoler.  </a:t>
            </a:r>
            <a:endParaRPr lang="nb-NO" sz="1600" b="0" i="0" dirty="0">
              <a:solidFill>
                <a:srgbClr val="000000"/>
              </a:solidFill>
              <a:effectLst/>
              <a:latin typeface="Calibri" panose="020F0502020204030204" pitchFamily="34" charset="0"/>
            </a:endParaRPr>
          </a:p>
          <a:p>
            <a:endParaRPr lang="nb-NO" sz="1600" b="0" i="0" dirty="0">
              <a:solidFill>
                <a:srgbClr val="000000"/>
              </a:solidFill>
              <a:effectLst/>
              <a:latin typeface="Calibri" panose="020F0502020204030204" pitchFamily="34" charset="0"/>
            </a:endParaRPr>
          </a:p>
        </p:txBody>
      </p:sp>
      <p:sp>
        <p:nvSpPr>
          <p:cNvPr id="13" name="object 7">
            <a:extLst>
              <a:ext uri="{FF2B5EF4-FFF2-40B4-BE49-F238E27FC236}">
                <a16:creationId xmlns:a16="http://schemas.microsoft.com/office/drawing/2014/main" id="{E301BADA-83EF-4FB9-AF4A-2DFE76636054}"/>
              </a:ext>
            </a:extLst>
          </p:cNvPr>
          <p:cNvSpPr txBox="1"/>
          <p:nvPr/>
        </p:nvSpPr>
        <p:spPr>
          <a:xfrm>
            <a:off x="11105865" y="1521601"/>
            <a:ext cx="4432236" cy="8660704"/>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nb-NO" sz="2400" b="1" spc="130" dirty="0">
                <a:solidFill>
                  <a:srgbClr val="040037"/>
                </a:solidFill>
                <a:latin typeface="Calibri"/>
                <a:cs typeface="Calibri"/>
              </a:rPr>
              <a:t>M</a:t>
            </a:r>
            <a:r>
              <a:rPr kumimoji="0" lang="nb-NO" sz="2400" b="1" i="0" u="none" strike="noStrike" kern="0" cap="none" spc="130" normalizeH="0" baseline="0" noProof="0" dirty="0" err="1">
                <a:ln>
                  <a:noFill/>
                </a:ln>
                <a:solidFill>
                  <a:srgbClr val="040037"/>
                </a:solidFill>
                <a:effectLst/>
                <a:uLnTx/>
                <a:uFillTx/>
                <a:latin typeface="Calibri"/>
                <a:cs typeface="Calibri"/>
              </a:rPr>
              <a:t>obbeombudets</a:t>
            </a:r>
            <a:r>
              <a:rPr kumimoji="0" lang="nb-NO" sz="2400" b="1" i="0" u="none" strike="noStrike" kern="0" cap="none" spc="130" normalizeH="0" baseline="0" noProof="0" dirty="0">
                <a:ln>
                  <a:noFill/>
                </a:ln>
                <a:solidFill>
                  <a:srgbClr val="040037"/>
                </a:solidFill>
                <a:effectLst/>
                <a:uLnTx/>
                <a:uFillTx/>
                <a:latin typeface="Calibri"/>
                <a:cs typeface="Calibri"/>
              </a:rPr>
              <a:t> anbefalinger til kommunene</a:t>
            </a:r>
            <a:r>
              <a:rPr kumimoji="0" lang="nb-NO" sz="2400" b="1" i="0" u="none" strike="noStrike" kern="0" cap="none" spc="130" normalizeH="0" baseline="0" noProof="0">
                <a:ln>
                  <a:noFill/>
                </a:ln>
                <a:solidFill>
                  <a:srgbClr val="040037"/>
                </a:solidFill>
                <a:effectLst/>
                <a:uLnTx/>
                <a:uFillTx/>
                <a:latin typeface="Calibri"/>
                <a:cs typeface="Calibri"/>
              </a:rPr>
              <a:t>:</a:t>
            </a:r>
            <a:endParaRPr kumimoji="0" lang="nb-NO" sz="2400" b="0" i="0" u="none" strike="noStrike" kern="0" cap="none" spc="0" normalizeH="0" baseline="0" noProof="0" dirty="0">
              <a:ln>
                <a:noFill/>
              </a:ln>
              <a:solidFill>
                <a:sysClr val="windowText" lastClr="000000"/>
              </a:solidFill>
              <a:effectLst/>
              <a:uLnTx/>
              <a:uFillTx/>
              <a:latin typeface="Calibri"/>
              <a:cs typeface="Calibri"/>
            </a:endParaRPr>
          </a:p>
          <a:p>
            <a:pPr marL="635635" marR="0" lvl="0" indent="-285750" defTabSz="914400" eaLnBrk="1" fontAlgn="auto" latinLnBrk="0" hangingPunct="1">
              <a:lnSpc>
                <a:spcPct val="100000"/>
              </a:lnSpc>
              <a:spcBef>
                <a:spcPts val="195"/>
              </a:spcBef>
              <a:spcAft>
                <a:spcPts val="0"/>
              </a:spcAft>
              <a:buClrTx/>
              <a:buSzTx/>
              <a:buFontTx/>
              <a:buChar char="-"/>
              <a:tabLst/>
              <a:defRPr/>
            </a:pPr>
            <a:r>
              <a:rPr lang="nb-NO" dirty="0">
                <a:latin typeface="Calibri" panose="020F0502020204030204" pitchFamily="34" charset="0"/>
                <a:ea typeface="SimHei" panose="02010609060101010101" pitchFamily="49" charset="-122"/>
                <a:cs typeface="Times New Roman" panose="02020603050405020304" pitchFamily="18" charset="0"/>
              </a:rPr>
              <a:t>Kommunen bør sikre et system for registrering av fravær som aktivt inviterer foreldre til å melde fra om fraværet kan skyldes/settes i sammenheng med skolemiljø. </a:t>
            </a:r>
          </a:p>
          <a:p>
            <a:pPr marL="635635" marR="0" lvl="0" indent="-285750" defTabSz="914400" eaLnBrk="1" fontAlgn="auto" latinLnBrk="0" hangingPunct="1">
              <a:lnSpc>
                <a:spcPct val="100000"/>
              </a:lnSpc>
              <a:spcBef>
                <a:spcPts val="195"/>
              </a:spcBef>
              <a:spcAft>
                <a:spcPts val="0"/>
              </a:spcAft>
              <a:buClrTx/>
              <a:buSzTx/>
              <a:buFontTx/>
              <a:buChar char="-"/>
              <a:tabLst/>
              <a:defRPr/>
            </a:pPr>
            <a:r>
              <a:rPr lang="nb-NO" dirty="0">
                <a:latin typeface="Calibri" panose="020F0502020204030204" pitchFamily="34" charset="0"/>
                <a:ea typeface="SimHei" panose="02010609060101010101" pitchFamily="49" charset="-122"/>
                <a:cs typeface="Times New Roman" panose="02020603050405020304" pitchFamily="18" charset="0"/>
              </a:rPr>
              <a:t>Kommunene bør etterspørre skolenes oversikt jevnlig. </a:t>
            </a:r>
          </a:p>
          <a:p>
            <a:pPr marL="635635" marR="0" lvl="0" indent="-285750" defTabSz="914400" eaLnBrk="1" fontAlgn="auto" latinLnBrk="0" hangingPunct="1">
              <a:lnSpc>
                <a:spcPct val="100000"/>
              </a:lnSpc>
              <a:spcBef>
                <a:spcPts val="195"/>
              </a:spcBef>
              <a:spcAft>
                <a:spcPts val="0"/>
              </a:spcAft>
              <a:buClrTx/>
              <a:buSzTx/>
              <a:buFontTx/>
              <a:buChar char="-"/>
              <a:tabLst/>
              <a:defRPr/>
            </a:pPr>
            <a:r>
              <a:rPr lang="nb-NO" dirty="0">
                <a:latin typeface="Calibri" panose="020F0502020204030204" pitchFamily="34" charset="0"/>
                <a:ea typeface="SimHei" panose="02010609060101010101" pitchFamily="49" charset="-122"/>
                <a:cs typeface="Times New Roman" panose="02020603050405020304" pitchFamily="18" charset="0"/>
              </a:rPr>
              <a:t>Skolene bør ha effektive rutiner for å fange opp fravær som kan skyldes/settes i sammenheng med skolemiljø. </a:t>
            </a:r>
          </a:p>
          <a:p>
            <a:pPr marL="635635" marR="0" lvl="0" indent="-285750" defTabSz="914400" eaLnBrk="1" fontAlgn="auto" latinLnBrk="0" hangingPunct="1">
              <a:lnSpc>
                <a:spcPct val="100000"/>
              </a:lnSpc>
              <a:spcBef>
                <a:spcPts val="195"/>
              </a:spcBef>
              <a:spcAft>
                <a:spcPts val="0"/>
              </a:spcAft>
              <a:buClrTx/>
              <a:buSzTx/>
              <a:buFontTx/>
              <a:buChar char="-"/>
              <a:tabLst/>
              <a:defRPr/>
            </a:pPr>
            <a:r>
              <a:rPr lang="nb-NO" dirty="0">
                <a:latin typeface="Calibri" panose="020F0502020204030204" pitchFamily="34" charset="0"/>
                <a:ea typeface="SimHei" panose="02010609060101010101" pitchFamily="49" charset="-122"/>
                <a:cs typeface="Times New Roman" panose="02020603050405020304" pitchFamily="18" charset="0"/>
              </a:rPr>
              <a:t>Skolene bør iverksette tiltak straks. Det er avgjørende at elevens opplevelser og utfordringer tas på alvor og at elevens opplevelse blir utgangspunkt for tiltakene </a:t>
            </a:r>
            <a:r>
              <a:rPr lang="nb-NO" dirty="0" err="1">
                <a:latin typeface="Calibri" panose="020F0502020204030204" pitchFamily="34" charset="0"/>
                <a:ea typeface="SimHei" panose="02010609060101010101" pitchFamily="49" charset="-122"/>
                <a:cs typeface="Times New Roman" panose="02020603050405020304" pitchFamily="18" charset="0"/>
              </a:rPr>
              <a:t>jmf</a:t>
            </a:r>
            <a:r>
              <a:rPr lang="nb-NO" dirty="0">
                <a:latin typeface="Calibri" panose="020F0502020204030204" pitchFamily="34" charset="0"/>
                <a:ea typeface="SimHei" panose="02010609060101010101" pitchFamily="49" charset="-122"/>
                <a:cs typeface="Times New Roman" panose="02020603050405020304" pitchFamily="18" charset="0"/>
              </a:rPr>
              <a:t> subjektivitetsprinsippet.</a:t>
            </a:r>
          </a:p>
          <a:p>
            <a:pPr marL="635635" marR="0" lvl="0" indent="-285750" defTabSz="914400" eaLnBrk="1" fontAlgn="auto" latinLnBrk="0" hangingPunct="1">
              <a:lnSpc>
                <a:spcPct val="100000"/>
              </a:lnSpc>
              <a:spcBef>
                <a:spcPts val="195"/>
              </a:spcBef>
              <a:spcAft>
                <a:spcPts val="0"/>
              </a:spcAft>
              <a:buClrTx/>
              <a:buSzTx/>
              <a:buFontTx/>
              <a:buChar char="-"/>
              <a:tabLst/>
              <a:defRPr/>
            </a:pPr>
            <a:r>
              <a:rPr lang="nb-NO" dirty="0">
                <a:latin typeface="Calibri" panose="020F0502020204030204" pitchFamily="34" charset="0"/>
                <a:ea typeface="SimHei" panose="02010609060101010101" pitchFamily="49" charset="-122"/>
                <a:cs typeface="Times New Roman" panose="02020603050405020304" pitchFamily="18" charset="0"/>
              </a:rPr>
              <a:t>Skolens støttefunksjoner må ha god kompetanse og involveres tidlig. Når fraværet har blitt høyt er veien tilbake allerede svært lang. </a:t>
            </a:r>
          </a:p>
          <a:p>
            <a:pPr marL="635635" marR="0" lvl="0" indent="-285750" defTabSz="914400" eaLnBrk="1" fontAlgn="auto" latinLnBrk="0" hangingPunct="1">
              <a:lnSpc>
                <a:spcPct val="100000"/>
              </a:lnSpc>
              <a:spcBef>
                <a:spcPts val="195"/>
              </a:spcBef>
              <a:spcAft>
                <a:spcPts val="0"/>
              </a:spcAft>
              <a:buClrTx/>
              <a:buSzTx/>
              <a:buFontTx/>
              <a:buChar char="-"/>
              <a:tabLst/>
              <a:defRPr/>
            </a:pPr>
            <a:r>
              <a:rPr lang="nb-NO" dirty="0">
                <a:latin typeface="Calibri" panose="020F0502020204030204" pitchFamily="34" charset="0"/>
                <a:ea typeface="SimHei" panose="02010609060101010101" pitchFamily="49" charset="-122"/>
                <a:cs typeface="Times New Roman" panose="02020603050405020304" pitchFamily="18" charset="0"/>
              </a:rPr>
              <a:t>Det bør være gode rutiner for tverrfaglig samarbeid som sikrer at elevens utfordringsbilde blir utgangspunkt for oppfølging og tiltak. </a:t>
            </a:r>
          </a:p>
          <a:p>
            <a:pPr marL="349885" marR="0" lvl="0" defTabSz="914400" eaLnBrk="1" fontAlgn="auto" latinLnBrk="0" hangingPunct="1">
              <a:lnSpc>
                <a:spcPct val="100000"/>
              </a:lnSpc>
              <a:spcBef>
                <a:spcPts val="195"/>
              </a:spcBef>
              <a:spcAft>
                <a:spcPts val="0"/>
              </a:spcAft>
              <a:buClrTx/>
              <a:buSzTx/>
              <a:tabLst/>
              <a:defRPr/>
            </a:pPr>
            <a:endParaRPr lang="nb-NO" dirty="0">
              <a:latin typeface="Calibri" panose="020F0502020204030204" pitchFamily="34" charset="0"/>
              <a:ea typeface="SimHei" panose="02010609060101010101" pitchFamily="49" charset="-122"/>
              <a:cs typeface="Times New Roman" panose="02020603050405020304" pitchFamily="18" charset="0"/>
            </a:endParaRPr>
          </a:p>
          <a:p>
            <a:pPr marL="349885" marR="0" lvl="0" defTabSz="914400" eaLnBrk="1" fontAlgn="auto" latinLnBrk="0" hangingPunct="1">
              <a:lnSpc>
                <a:spcPct val="100000"/>
              </a:lnSpc>
              <a:spcBef>
                <a:spcPts val="195"/>
              </a:spcBef>
              <a:spcAft>
                <a:spcPts val="0"/>
              </a:spcAft>
              <a:buClrTx/>
              <a:buSzTx/>
              <a:tabLst/>
              <a:defRPr/>
            </a:pPr>
            <a:br>
              <a:rPr lang="nb-NO" dirty="0">
                <a:solidFill>
                  <a:srgbClr val="000000"/>
                </a:solidFill>
                <a:latin typeface="Calibri" panose="020F0502020204030204" pitchFamily="34" charset="0"/>
              </a:rPr>
            </a:br>
            <a:endParaRPr lang="nb-NO" dirty="0">
              <a:effectLst/>
              <a:latin typeface="Calibri" panose="020F0502020204030204" pitchFamily="34" charset="0"/>
              <a:ea typeface="SimHei" panose="02010609060101010101" pitchFamily="49" charset="-122"/>
            </a:endParaRPr>
          </a:p>
          <a:p>
            <a:pPr marL="349885" marR="0" lvl="0" defTabSz="914400" eaLnBrk="1" fontAlgn="auto" latinLnBrk="0" hangingPunct="1">
              <a:lnSpc>
                <a:spcPct val="100000"/>
              </a:lnSpc>
              <a:spcBef>
                <a:spcPts val="195"/>
              </a:spcBef>
              <a:spcAft>
                <a:spcPts val="0"/>
              </a:spcAft>
              <a:buClrTx/>
              <a:buSzTx/>
              <a:tabLst/>
              <a:defRPr/>
            </a:pPr>
            <a:endParaRPr kumimoji="0" sz="1300" b="0" i="0" u="none" strike="noStrike" kern="0" cap="none" spc="0" normalizeH="0" baseline="0" noProof="0">
              <a:ln>
                <a:noFill/>
              </a:ln>
              <a:solidFill>
                <a:schemeClr val="tx1"/>
              </a:solidFill>
              <a:effectLst/>
              <a:uLnTx/>
              <a:uFillTx/>
              <a:latin typeface="Calibri"/>
              <a:cs typeface="Calibri"/>
            </a:endParaRPr>
          </a:p>
        </p:txBody>
      </p:sp>
      <p:sp>
        <p:nvSpPr>
          <p:cNvPr id="11" name="Plassholder for bunntekst 10">
            <a:extLst>
              <a:ext uri="{FF2B5EF4-FFF2-40B4-BE49-F238E27FC236}">
                <a16:creationId xmlns:a16="http://schemas.microsoft.com/office/drawing/2014/main" id="{0B91313C-4A97-446E-8DF6-DD0AE3CB9471}"/>
              </a:ext>
            </a:extLst>
          </p:cNvPr>
          <p:cNvSpPr>
            <a:spLocks noGrp="1"/>
          </p:cNvSpPr>
          <p:nvPr>
            <p:ph type="ftr" sz="quarter" idx="5"/>
          </p:nvPr>
        </p:nvSpPr>
        <p:spPr/>
        <p:txBody>
          <a:bodyPr/>
          <a:lstStyle/>
          <a:p>
            <a:r>
              <a:rPr lang="nb-NO"/>
              <a:t>18</a:t>
            </a:r>
          </a:p>
        </p:txBody>
      </p:sp>
    </p:spTree>
    <p:extLst>
      <p:ext uri="{BB962C8B-B14F-4D97-AF65-F5344CB8AC3E}">
        <p14:creationId xmlns:p14="http://schemas.microsoft.com/office/powerpoint/2010/main" val="371363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023133" y="2153875"/>
            <a:ext cx="4697835" cy="2225096"/>
          </a:xfrm>
          <a:prstGeom prst="rect">
            <a:avLst/>
          </a:prstGeom>
        </p:spPr>
        <p:txBody>
          <a:bodyPr vert="horz" wrap="square" lIns="0" tIns="11430" rIns="0" bIns="0" rtlCol="0">
            <a:spAutoFit/>
          </a:bodyPr>
          <a:lstStyle/>
          <a:p>
            <a:pPr marL="151765" marR="144145" algn="ctr">
              <a:lnSpc>
                <a:spcPct val="114100"/>
              </a:lnSpc>
              <a:spcBef>
                <a:spcPts val="90"/>
              </a:spcBef>
            </a:pPr>
            <a:r>
              <a:rPr lang="nb-NO" sz="3200" i="1" spc="220">
                <a:latin typeface="Calibri" panose="020F0502020204030204" pitchFamily="34" charset="0"/>
                <a:ea typeface="Times New Roman" panose="02020603050405020304" pitchFamily="18" charset="0"/>
              </a:rPr>
              <a:t>«Takk for </a:t>
            </a:r>
            <a:r>
              <a:rPr lang="nb-NO" sz="3200" i="1" spc="220" dirty="0">
                <a:latin typeface="Calibri" panose="020F0502020204030204" pitchFamily="34" charset="0"/>
                <a:ea typeface="Times New Roman" panose="02020603050405020304" pitchFamily="18" charset="0"/>
              </a:rPr>
              <a:t>at dere er der. Det er synd dere trengs</a:t>
            </a:r>
            <a:r>
              <a:rPr lang="nb-NO" sz="3200" i="1" spc="220">
                <a:latin typeface="Calibri" panose="020F0502020204030204" pitchFamily="34" charset="0"/>
                <a:ea typeface="Times New Roman" panose="02020603050405020304" pitchFamily="18" charset="0"/>
              </a:rPr>
              <a:t>, </a:t>
            </a:r>
            <a:r>
              <a:rPr lang="nb-NO" sz="3200" i="1" spc="220" dirty="0">
                <a:latin typeface="Calibri" panose="020F0502020204030204" pitchFamily="34" charset="0"/>
                <a:ea typeface="Times New Roman" panose="02020603050405020304" pitchFamily="18" charset="0"/>
              </a:rPr>
              <a:t>men godt </a:t>
            </a:r>
            <a:r>
              <a:rPr lang="nb-NO" sz="3200" i="1" spc="220">
                <a:latin typeface="Calibri" panose="020F0502020204030204" pitchFamily="34" charset="0"/>
                <a:ea typeface="Times New Roman" panose="02020603050405020304" pitchFamily="18" charset="0"/>
              </a:rPr>
              <a:t>dere finnes</a:t>
            </a:r>
            <a:r>
              <a:rPr lang="nb-NO" sz="3200" i="1" spc="220" dirty="0">
                <a:latin typeface="Calibri" panose="020F0502020204030204" pitchFamily="34" charset="0"/>
                <a:ea typeface="Times New Roman" panose="02020603050405020304" pitchFamily="18" charset="0"/>
              </a:rPr>
              <a:t>!»</a:t>
            </a:r>
            <a:endParaRPr lang="nb-NO" sz="3200">
              <a:latin typeface="Calibri"/>
              <a:cs typeface="Calibri"/>
            </a:endParaRPr>
          </a:p>
        </p:txBody>
      </p:sp>
      <p:sp>
        <p:nvSpPr>
          <p:cNvPr id="4" name="object 4"/>
          <p:cNvSpPr txBox="1"/>
          <p:nvPr/>
        </p:nvSpPr>
        <p:spPr>
          <a:xfrm>
            <a:off x="11253830" y="4887696"/>
            <a:ext cx="4236440" cy="291747"/>
          </a:xfrm>
          <a:prstGeom prst="rect">
            <a:avLst/>
          </a:prstGeom>
        </p:spPr>
        <p:txBody>
          <a:bodyPr vert="horz" wrap="square" lIns="0" tIns="14605" rIns="0" bIns="0" rtlCol="0">
            <a:spAutoFit/>
          </a:bodyPr>
          <a:lstStyle/>
          <a:p>
            <a:pPr marL="12700" algn="ctr">
              <a:lnSpc>
                <a:spcPct val="100000"/>
              </a:lnSpc>
              <a:spcBef>
                <a:spcPts val="115"/>
              </a:spcBef>
            </a:pPr>
            <a:r>
              <a:rPr lang="nb-NO" b="1" spc="80">
                <a:solidFill>
                  <a:srgbClr val="009787"/>
                </a:solidFill>
                <a:latin typeface="Calibri"/>
                <a:cs typeface="Calibri"/>
              </a:rPr>
              <a:t>Tilbakemelding fra foresatte</a:t>
            </a:r>
            <a:endParaRPr lang="nb-NO" b="1">
              <a:latin typeface="Calibri"/>
              <a:cs typeface="Calibri"/>
            </a:endParaRPr>
          </a:p>
        </p:txBody>
      </p:sp>
      <p:sp>
        <p:nvSpPr>
          <p:cNvPr id="9" name="Plassholder for bunntekst 8">
            <a:extLst>
              <a:ext uri="{FF2B5EF4-FFF2-40B4-BE49-F238E27FC236}">
                <a16:creationId xmlns:a16="http://schemas.microsoft.com/office/drawing/2014/main" id="{5CEE2F2C-8BC2-4E8C-BBE5-31C17BEF123D}"/>
              </a:ext>
            </a:extLst>
          </p:cNvPr>
          <p:cNvSpPr>
            <a:spLocks noGrp="1"/>
          </p:cNvSpPr>
          <p:nvPr>
            <p:ph type="ftr" sz="quarter" idx="5"/>
          </p:nvPr>
        </p:nvSpPr>
        <p:spPr/>
        <p:txBody>
          <a:bodyPr/>
          <a:lstStyle/>
          <a:p>
            <a:r>
              <a:rPr lang="nb-NO"/>
              <a:t>24</a:t>
            </a:r>
          </a:p>
        </p:txBody>
      </p:sp>
      <p:pic>
        <p:nvPicPr>
          <p:cNvPr id="5" name="Bilde 4">
            <a:extLst>
              <a:ext uri="{FF2B5EF4-FFF2-40B4-BE49-F238E27FC236}">
                <a16:creationId xmlns:a16="http://schemas.microsoft.com/office/drawing/2014/main" id="{B7E0A038-E80B-4DC0-83D8-F65B7CAD2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805" y="587828"/>
            <a:ext cx="4757933" cy="7698921"/>
          </a:xfrm>
          <a:prstGeom prst="rect">
            <a:avLst/>
          </a:prstGeom>
        </p:spPr>
      </p:pic>
    </p:spTree>
    <p:extLst>
      <p:ext uri="{BB962C8B-B14F-4D97-AF65-F5344CB8AC3E}">
        <p14:creationId xmlns:p14="http://schemas.microsoft.com/office/powerpoint/2010/main" val="263354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384467" y="2551852"/>
            <a:ext cx="7826375" cy="7109510"/>
          </a:xfrm>
          <a:prstGeom prst="rect">
            <a:avLst/>
          </a:prstGeom>
        </p:spPr>
        <p:txBody>
          <a:bodyPr vert="horz" wrap="square" lIns="0" tIns="12065" rIns="0" bIns="0" rtlCol="0" anchor="t">
            <a:spAutoFit/>
          </a:bodyPr>
          <a:lstStyle/>
          <a:p>
            <a:pPr fontAlgn="base"/>
            <a:r>
              <a:rPr lang="nb-NO" sz="1600" b="0" i="0" dirty="0">
                <a:solidFill>
                  <a:srgbClr val="000000"/>
                </a:solidFill>
                <a:effectLst/>
                <a:latin typeface="Calibri" panose="020F0502020204030204" pitchFamily="34" charset="0"/>
              </a:rPr>
              <a:t>Alle elever i grunnskolen og alle barn i barnehage har rett til å ha det trygt og godt i sin barnehage og på sin skole. Mobbeombudet vil fortsette å ha som hovedoppgave å bidra til dette.</a:t>
            </a:r>
            <a:br>
              <a:rPr lang="nb-NO" sz="1600" b="0" i="0" dirty="0">
                <a:solidFill>
                  <a:srgbClr val="000000"/>
                </a:solidFill>
                <a:effectLst/>
                <a:latin typeface="Calibri" panose="020F0502020204030204" pitchFamily="34" charset="0"/>
              </a:rPr>
            </a:br>
            <a:endParaRPr lang="nb-NO" sz="1600" dirty="0">
              <a:solidFill>
                <a:srgbClr val="000000"/>
              </a:solidFill>
              <a:latin typeface="Calibri" panose="020F0502020204030204" pitchFamily="34" charset="0"/>
            </a:endParaRPr>
          </a:p>
          <a:p>
            <a:pPr fontAlgn="base"/>
            <a:r>
              <a:rPr lang="nb-NO" sz="1600" dirty="0">
                <a:solidFill>
                  <a:srgbClr val="000000"/>
                </a:solidFill>
                <a:latin typeface="Calibri" panose="020F0502020204030204" pitchFamily="34" charset="0"/>
              </a:rPr>
              <a:t>Mobbeombudet ser det som hensiktsmessig å videreføre arbeidet i sin nåværende form, og vil fortsatt prioritere å sikre en god balanse mellom de tre hovedområdene</a:t>
            </a:r>
          </a:p>
          <a:p>
            <a:pPr marL="285750" indent="-285750">
              <a:lnSpc>
                <a:spcPct val="110000"/>
              </a:lnSpc>
              <a:spcAft>
                <a:spcPts val="1200"/>
              </a:spcAft>
              <a:buFont typeface="Arial" panose="020B0604020202020204" pitchFamily="34" charset="0"/>
              <a:buChar char="•"/>
            </a:pPr>
            <a:r>
              <a:rPr lang="nb-NO" sz="1200" dirty="0">
                <a:solidFill>
                  <a:schemeClr val="tx1"/>
                </a:solidFill>
                <a:latin typeface="Calibri"/>
                <a:ea typeface="Calibri" panose="020F0502020204030204" pitchFamily="34" charset="0"/>
                <a:cs typeface="Times New Roman"/>
              </a:rPr>
              <a:t>Drive </a:t>
            </a:r>
            <a:r>
              <a:rPr lang="nb-NO" sz="1200" dirty="0" err="1">
                <a:solidFill>
                  <a:schemeClr val="tx1"/>
                </a:solidFill>
                <a:latin typeface="Calibri"/>
                <a:ea typeface="Calibri" panose="020F0502020204030204" pitchFamily="34" charset="0"/>
                <a:cs typeface="Times New Roman"/>
              </a:rPr>
              <a:t>systemrettet</a:t>
            </a:r>
            <a:r>
              <a:rPr lang="nb-NO" sz="1200" dirty="0">
                <a:solidFill>
                  <a:schemeClr val="tx1"/>
                </a:solidFill>
                <a:latin typeface="Calibri"/>
                <a:ea typeface="Calibri" panose="020F0502020204030204" pitchFamily="34" charset="0"/>
                <a:cs typeface="Times New Roman"/>
              </a:rPr>
              <a:t> arbeid for å bidra til ansvarliggjøring og nødvendig kompetanse i kommunene. Det prioriteres å sikre skole-/barnehageeiers involvering slik at de tar ansvar for å bygge forsvarlige systemer og kompetanse i sine kommuner. </a:t>
            </a:r>
          </a:p>
          <a:p>
            <a:pPr marL="285750" indent="-285750">
              <a:lnSpc>
                <a:spcPct val="110000"/>
              </a:lnSpc>
              <a:spcAft>
                <a:spcPts val="1200"/>
              </a:spcAft>
              <a:buFont typeface="Arial" panose="020B0604020202020204" pitchFamily="34" charset="0"/>
              <a:buChar char="•"/>
            </a:pPr>
            <a:r>
              <a:rPr lang="nb-NO" sz="1200" dirty="0">
                <a:solidFill>
                  <a:schemeClr val="tx1"/>
                </a:solidFill>
                <a:latin typeface="Calibri"/>
                <a:ea typeface="Calibri" panose="020F0502020204030204" pitchFamily="34" charset="0"/>
                <a:cs typeface="Times New Roman"/>
              </a:rPr>
              <a:t>Tilstedeværelse i praksisfeltet for å sikre innsikt i utfordringsbildet i Vestfold og Telemark, troverdighet i systemarbeidet og relasjon til det kommunale nivået.</a:t>
            </a:r>
          </a:p>
          <a:p>
            <a:pPr marL="285750" indent="-285750">
              <a:lnSpc>
                <a:spcPct val="110000"/>
              </a:lnSpc>
              <a:spcAft>
                <a:spcPts val="1200"/>
              </a:spcAft>
              <a:buFont typeface="Arial" panose="020B0604020202020204" pitchFamily="34" charset="0"/>
              <a:buChar char="•"/>
            </a:pPr>
            <a:r>
              <a:rPr lang="nb-NO" sz="1200" dirty="0">
                <a:solidFill>
                  <a:schemeClr val="tx1"/>
                </a:solidFill>
                <a:latin typeface="Calibri"/>
                <a:ea typeface="Calibri" panose="020F0502020204030204" pitchFamily="34" charset="0"/>
                <a:cs typeface="Times New Roman"/>
              </a:rPr>
              <a:t>Tilgjengelighet for primærgruppen (barn, elever og foresatte) for å kunne innfri oppdraget om å gi hjelp og støtte som deres ombud. </a:t>
            </a:r>
          </a:p>
          <a:p>
            <a:pPr fontAlgn="base"/>
            <a:r>
              <a:rPr lang="nb-NO"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Gjennom erfaringer gjort siden oppstart ser vi en tydelig sammenheng mellom ombudets tilstedeværelse i praksisfeltet og involvering av ombudet i saker som utfordrer. I 2021 er det seks kommuner der ombudet ikke har vært til stede i noen form. Fra disse kommunene har det heller ikke kommet henvendelser. Her har ombudet ikke hatt kapasitet til å drive oppsøkende virksomhet. Det må prioriteres i 2022 å opprette et samarbeid med disse kommunene samt sikre synlighet blant ansatte og foresatte. Mobbeombudet må aktivt invitere seg inn i personaløkter og på foreldremøter. </a:t>
            </a:r>
            <a:br>
              <a:rPr lang="nb-NO" sz="1600" dirty="0">
                <a:effectLst/>
                <a:latin typeface="Calibri" panose="020F0502020204030204" pitchFamily="34" charset="0"/>
                <a:ea typeface="Calibri" panose="020F0502020204030204" pitchFamily="34" charset="0"/>
                <a:cs typeface="Times New Roman" panose="02020603050405020304" pitchFamily="18" charset="0"/>
              </a:rPr>
            </a:b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b-NO" sz="1600" dirty="0">
                <a:latin typeface="Calibri" panose="020F0502020204030204" pitchFamily="34" charset="0"/>
                <a:ea typeface="Calibri" panose="020F0502020204030204" pitchFamily="34" charset="0"/>
                <a:cs typeface="Times New Roman" panose="02020603050405020304" pitchFamily="18" charset="0"/>
              </a:rPr>
              <a:t>I kommuner der det allerede er etablert et godt samarbeid vil mobbeombudet arbeide mer systematisk med nettverksbygging for ressurs- og ansvarspersoner. I de kommunene som har et slikt nettverk etablert, vil mobbeombudet vedlikeholde og videreutvikle samarbeidet. </a:t>
            </a:r>
            <a:br>
              <a:rPr lang="nb-NO" sz="1600" dirty="0">
                <a:effectLst/>
                <a:latin typeface="Calibri" panose="020F0502020204030204" pitchFamily="34" charset="0"/>
                <a:ea typeface="Calibri" panose="020F0502020204030204" pitchFamily="34" charset="0"/>
                <a:cs typeface="Times New Roman" panose="02020603050405020304" pitchFamily="18" charset="0"/>
              </a:rPr>
            </a:br>
            <a:br>
              <a:rPr lang="nb-NO" sz="1600" dirty="0">
                <a:effectLst/>
                <a:latin typeface="Calibri" panose="020F0502020204030204" pitchFamily="34" charset="0"/>
                <a:ea typeface="SimHei" panose="02010609060101010101" pitchFamily="49" charset="-122"/>
                <a:cs typeface="Calibri"/>
              </a:rPr>
            </a:br>
            <a:br>
              <a:rPr lang="nb-NO" sz="1600" dirty="0">
                <a:effectLst/>
                <a:latin typeface="Calibri" panose="020F0502020204030204" pitchFamily="34" charset="0"/>
                <a:ea typeface="SimHei" panose="02010609060101010101" pitchFamily="49" charset="-122"/>
                <a:cs typeface="Calibri"/>
              </a:rPr>
            </a:br>
            <a:br>
              <a:rPr lang="nb-NO" sz="1600" dirty="0">
                <a:effectLst/>
                <a:latin typeface="Calibri"/>
                <a:ea typeface="Calibri" panose="020F0502020204030204" pitchFamily="34" charset="0"/>
                <a:cs typeface="Calibri"/>
              </a:rPr>
            </a:br>
            <a:endParaRPr kumimoji="0" lang="nb-NO" sz="1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6" name="object 6"/>
          <p:cNvSpPr/>
          <p:nvPr/>
        </p:nvSpPr>
        <p:spPr>
          <a:xfrm>
            <a:off x="10544961" y="0"/>
            <a:ext cx="5495487" cy="9061450"/>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1628438" y="2100979"/>
            <a:ext cx="3387090" cy="463588"/>
          </a:xfrm>
          <a:prstGeom prst="rect">
            <a:avLst/>
          </a:prstGeom>
        </p:spPr>
        <p:txBody>
          <a:bodyPr vert="horz" wrap="square" lIns="0" tIns="37465" rIns="0" bIns="0" rtlCol="0">
            <a:spAutoFit/>
          </a:bodyPr>
          <a:lstStyle/>
          <a:p>
            <a:pPr marL="298450" marR="0" lvl="0" indent="-285750" defTabSz="914400" eaLnBrk="1" fontAlgn="auto" latinLnBrk="0" hangingPunct="1">
              <a:lnSpc>
                <a:spcPct val="100000"/>
              </a:lnSpc>
              <a:spcBef>
                <a:spcPts val="295"/>
              </a:spcBef>
              <a:spcAft>
                <a:spcPts val="0"/>
              </a:spcAft>
              <a:buClrTx/>
              <a:buSzTx/>
              <a:buFont typeface="Arial" panose="020B0604020202020204" pitchFamily="34" charset="0"/>
              <a:buChar char="•"/>
              <a:tabLst/>
              <a:defRPr/>
            </a:pPr>
            <a:endParaRPr lang="nb-NO" sz="1300">
              <a:latin typeface="Calibri"/>
              <a:cs typeface="Calibri"/>
            </a:endParaRPr>
          </a:p>
          <a:p>
            <a:pPr marL="12700" marR="0" lvl="0" indent="0" defTabSz="914400" eaLnBrk="1" fontAlgn="auto" latinLnBrk="0" hangingPunct="1">
              <a:lnSpc>
                <a:spcPct val="100000"/>
              </a:lnSpc>
              <a:spcBef>
                <a:spcPts val="200"/>
              </a:spcBef>
              <a:spcAft>
                <a:spcPts val="0"/>
              </a:spcAft>
              <a:buClrTx/>
              <a:buSzTx/>
              <a:buFontTx/>
              <a:buNone/>
              <a:tabLst/>
              <a:defRPr/>
            </a:pPr>
            <a:endParaRPr kumimoji="0" lang="nb-NO" sz="1300" b="0" i="0" u="none" strike="noStrike" kern="0" cap="none" spc="130" normalizeH="0" baseline="0" noProof="0">
              <a:ln>
                <a:noFill/>
              </a:ln>
              <a:solidFill>
                <a:srgbClr val="040037"/>
              </a:solidFill>
              <a:effectLst/>
              <a:uLnTx/>
              <a:uFillTx/>
              <a:latin typeface="Calibri"/>
              <a:cs typeface="Calibri"/>
            </a:endParaRPr>
          </a:p>
        </p:txBody>
      </p:sp>
      <p:sp>
        <p:nvSpPr>
          <p:cNvPr id="12" name="object 4">
            <a:extLst>
              <a:ext uri="{FF2B5EF4-FFF2-40B4-BE49-F238E27FC236}">
                <a16:creationId xmlns:a16="http://schemas.microsoft.com/office/drawing/2014/main" id="{DC7EECFE-D8D2-4F4E-B314-516A2EFA0292}"/>
              </a:ext>
            </a:extLst>
          </p:cNvPr>
          <p:cNvSpPr txBox="1"/>
          <p:nvPr/>
        </p:nvSpPr>
        <p:spPr>
          <a:xfrm>
            <a:off x="384467" y="352662"/>
            <a:ext cx="39472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a:t>
            </a:r>
            <a:r>
              <a:rPr sz="1650" b="1" spc="180">
                <a:solidFill>
                  <a:srgbClr val="009787"/>
                </a:solidFill>
                <a:latin typeface="Calibri"/>
                <a:cs typeface="Calibri"/>
              </a:rPr>
              <a:t>SRAPPORT</a:t>
            </a:r>
            <a:r>
              <a:rPr lang="nb-NO" sz="1650" b="1" spc="180">
                <a:solidFill>
                  <a:srgbClr val="009787"/>
                </a:solidFill>
                <a:latin typeface="Calibri"/>
                <a:cs typeface="Calibri"/>
              </a:rPr>
              <a:t> </a:t>
            </a:r>
            <a:r>
              <a:rPr lang="nb-NO" sz="1650" b="1" spc="180" dirty="0">
                <a:solidFill>
                  <a:srgbClr val="009787"/>
                </a:solidFill>
                <a:latin typeface="Calibri"/>
                <a:cs typeface="Calibri"/>
              </a:rPr>
              <a:t>Mobbeombudet</a:t>
            </a:r>
            <a:endParaRPr sz="1650">
              <a:latin typeface="Calibri"/>
              <a:cs typeface="Calibri"/>
            </a:endParaRPr>
          </a:p>
        </p:txBody>
      </p:sp>
      <p:sp>
        <p:nvSpPr>
          <p:cNvPr id="9" name="object 3">
            <a:extLst>
              <a:ext uri="{FF2B5EF4-FFF2-40B4-BE49-F238E27FC236}">
                <a16:creationId xmlns:a16="http://schemas.microsoft.com/office/drawing/2014/main" id="{C243D309-72EE-4CC0-AF5C-8C68FC72CA60}"/>
              </a:ext>
            </a:extLst>
          </p:cNvPr>
          <p:cNvSpPr txBox="1"/>
          <p:nvPr/>
        </p:nvSpPr>
        <p:spPr>
          <a:xfrm>
            <a:off x="384467" y="840551"/>
            <a:ext cx="8103599" cy="1492075"/>
          </a:xfrm>
          <a:prstGeom prst="rect">
            <a:avLst/>
          </a:prstGeom>
        </p:spPr>
        <p:txBody>
          <a:bodyPr vert="horz" wrap="square" lIns="0" tIns="14605" rIns="0" bIns="0" rtlCol="0">
            <a:spAutoFit/>
          </a:bodyPr>
          <a:lstStyle/>
          <a:p>
            <a:pPr marL="12700">
              <a:lnSpc>
                <a:spcPct val="100000"/>
              </a:lnSpc>
              <a:spcBef>
                <a:spcPts val="115"/>
              </a:spcBef>
            </a:pPr>
            <a:r>
              <a:rPr lang="nb-NO" sz="7200" b="1" spc="180">
                <a:solidFill>
                  <a:srgbClr val="009787"/>
                </a:solidFill>
                <a:latin typeface="Calibri"/>
                <a:cs typeface="Calibri"/>
              </a:rPr>
              <a:t>Ombudsrollen 2022</a:t>
            </a:r>
            <a:br>
              <a:rPr lang="nb-NO" sz="7200" b="1" spc="180">
                <a:solidFill>
                  <a:srgbClr val="009787"/>
                </a:solidFill>
                <a:latin typeface="Calibri"/>
                <a:cs typeface="Calibri"/>
              </a:rPr>
            </a:br>
            <a:r>
              <a:rPr lang="nb-NO" sz="2400" b="1" spc="180">
                <a:solidFill>
                  <a:srgbClr val="009787"/>
                </a:solidFill>
                <a:latin typeface="Calibri"/>
                <a:cs typeface="Calibri"/>
              </a:rPr>
              <a:t>Oppsummering og fremoverblikk</a:t>
            </a:r>
            <a:endParaRPr lang="nb-NO" sz="2400">
              <a:latin typeface="Calibri"/>
              <a:cs typeface="Calibri"/>
            </a:endParaRPr>
          </a:p>
        </p:txBody>
      </p:sp>
      <p:sp>
        <p:nvSpPr>
          <p:cNvPr id="10" name="TekstSylinder 9">
            <a:extLst>
              <a:ext uri="{FF2B5EF4-FFF2-40B4-BE49-F238E27FC236}">
                <a16:creationId xmlns:a16="http://schemas.microsoft.com/office/drawing/2014/main" id="{1C7B943E-A8F0-44B5-B172-42D3B14A06E2}"/>
              </a:ext>
            </a:extLst>
          </p:cNvPr>
          <p:cNvSpPr txBox="1"/>
          <p:nvPr/>
        </p:nvSpPr>
        <p:spPr>
          <a:xfrm>
            <a:off x="10929774" y="486993"/>
            <a:ext cx="4725859" cy="7017306"/>
          </a:xfrm>
          <a:prstGeom prst="rect">
            <a:avLst/>
          </a:prstGeom>
          <a:noFill/>
        </p:spPr>
        <p:txBody>
          <a:bodyPr wrap="square">
            <a:spAutoFit/>
          </a:bodyPr>
          <a:lstStyle/>
          <a:p>
            <a:r>
              <a:rPr lang="nb-NO" b="0" i="0" dirty="0">
                <a:solidFill>
                  <a:srgbClr val="000000"/>
                </a:solidFill>
                <a:effectLst/>
                <a:latin typeface="WordVisiCarriageReturn_MSFontService"/>
              </a:rPr>
              <a:t>Mobbeombudet </a:t>
            </a:r>
            <a:r>
              <a:rPr lang="nb-NO" b="0" i="0">
                <a:solidFill>
                  <a:srgbClr val="000000"/>
                </a:solidFill>
                <a:effectLst/>
                <a:latin typeface="WordVisiCarriageReturn_MSFontService"/>
              </a:rPr>
              <a:t>er avhengig av </a:t>
            </a:r>
            <a:r>
              <a:rPr lang="nb-NO" b="0" i="0" dirty="0">
                <a:solidFill>
                  <a:srgbClr val="000000"/>
                </a:solidFill>
                <a:effectLst/>
                <a:latin typeface="WordVisiCarriageReturn_MSFontService"/>
              </a:rPr>
              <a:t>å ha </a:t>
            </a:r>
            <a:r>
              <a:rPr lang="nb-NO" b="0" i="0">
                <a:solidFill>
                  <a:srgbClr val="000000"/>
                </a:solidFill>
                <a:effectLst/>
                <a:latin typeface="WordVisiCarriageReturn_MSFontService"/>
              </a:rPr>
              <a:t>t</a:t>
            </a:r>
            <a:r>
              <a:rPr lang="nb-NO" b="0" i="0" dirty="0">
                <a:solidFill>
                  <a:srgbClr val="000000"/>
                </a:solidFill>
                <a:effectLst/>
                <a:latin typeface="WordVisiCarriageReturn_MSFontService"/>
              </a:rPr>
              <a:t>illit hos skoler, barnehager, kommuner, foresatte, elever og andre samarbeidspartnere. Det vil derfor være en kontinuerlig oppgave for ombudet å bygge et godt omdømme og etablerte forventninger til rollen. Det innebærer</a:t>
            </a:r>
          </a:p>
          <a:p>
            <a:endParaRPr lang="nb-NO"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nb-NO" dirty="0">
                <a:solidFill>
                  <a:srgbClr val="000000"/>
                </a:solidFill>
                <a:latin typeface="Calibri" panose="020F0502020204030204" pitchFamily="34" charset="0"/>
              </a:rPr>
              <a:t>Stor bevissthet rundt hvordan vi fremstår i media, hva vi uttaler oss om, og hvordan våre uttalelser brukes. </a:t>
            </a:r>
          </a:p>
          <a:p>
            <a:pPr marL="285750" indent="-285750">
              <a:buFont typeface="Arial" panose="020B0604020202020204" pitchFamily="34" charset="0"/>
              <a:buChar char="•"/>
            </a:pPr>
            <a:r>
              <a:rPr lang="nb-NO" dirty="0">
                <a:solidFill>
                  <a:srgbClr val="000000"/>
                </a:solidFill>
                <a:latin typeface="Calibri" panose="020F0502020204030204" pitchFamily="34" charset="0"/>
              </a:rPr>
              <a:t>Trygg forvaltning av rollen i alle møter </a:t>
            </a:r>
            <a:r>
              <a:rPr lang="nb-NO">
                <a:solidFill>
                  <a:srgbClr val="000000"/>
                </a:solidFill>
                <a:latin typeface="Calibri" panose="020F0502020204030204" pitchFamily="34" charset="0"/>
              </a:rPr>
              <a:t>med </a:t>
            </a:r>
            <a:r>
              <a:rPr lang="nb-NO" dirty="0">
                <a:solidFill>
                  <a:srgbClr val="000000"/>
                </a:solidFill>
                <a:latin typeface="Calibri" panose="020F0502020204030204" pitchFamily="34" charset="0"/>
              </a:rPr>
              <a:t>skoler, barnehager, kommuner og foresatte. Vi er barnets og elevens ombud og stemme </a:t>
            </a:r>
            <a:r>
              <a:rPr lang="nb-NO">
                <a:solidFill>
                  <a:srgbClr val="000000"/>
                </a:solidFill>
                <a:latin typeface="Calibri" panose="020F0502020204030204" pitchFamily="34" charset="0"/>
              </a:rPr>
              <a:t>og </a:t>
            </a:r>
            <a:r>
              <a:rPr lang="nb-NO" dirty="0">
                <a:solidFill>
                  <a:srgbClr val="000000"/>
                </a:solidFill>
                <a:latin typeface="Calibri" panose="020F0502020204030204" pitchFamily="34" charset="0"/>
              </a:rPr>
              <a:t>skal arbeide for deres beste</a:t>
            </a:r>
            <a:r>
              <a:rPr lang="nb-NO">
                <a:solidFill>
                  <a:srgbClr val="000000"/>
                </a:solidFill>
                <a:latin typeface="Calibri" panose="020F0502020204030204" pitchFamily="34" charset="0"/>
              </a:rPr>
              <a:t>.</a:t>
            </a:r>
            <a:endParaRPr lang="nb-NO" dirty="0">
              <a:solidFill>
                <a:srgbClr val="000000"/>
              </a:solidFill>
              <a:latin typeface="Calibri" panose="020F0502020204030204" pitchFamily="34" charset="0"/>
            </a:endParaRPr>
          </a:p>
          <a:p>
            <a:pPr marL="285750" indent="-285750">
              <a:buFont typeface="Arial" panose="020B0604020202020204" pitchFamily="34" charset="0"/>
              <a:buChar char="•"/>
            </a:pPr>
            <a:r>
              <a:rPr lang="nb-NO">
                <a:solidFill>
                  <a:srgbClr val="000000"/>
                </a:solidFill>
                <a:latin typeface="Calibri" panose="020F0502020204030204" pitchFamily="34" charset="0"/>
              </a:rPr>
              <a:t>Det er </a:t>
            </a:r>
            <a:r>
              <a:rPr lang="nb-NO" dirty="0">
                <a:solidFill>
                  <a:srgbClr val="000000"/>
                </a:solidFill>
                <a:latin typeface="Calibri" panose="020F0502020204030204" pitchFamily="34" charset="0"/>
              </a:rPr>
              <a:t>ikke ombudet som skal eie eller løse saken. Vi skal være en faglig støttespiller </a:t>
            </a:r>
            <a:r>
              <a:rPr lang="nb-NO">
                <a:solidFill>
                  <a:srgbClr val="000000"/>
                </a:solidFill>
                <a:latin typeface="Calibri" panose="020F0502020204030204" pitchFamily="34" charset="0"/>
              </a:rPr>
              <a:t>og </a:t>
            </a:r>
            <a:r>
              <a:rPr lang="nb-NO" dirty="0">
                <a:solidFill>
                  <a:srgbClr val="000000"/>
                </a:solidFill>
                <a:latin typeface="Calibri" panose="020F0502020204030204" pitchFamily="34" charset="0"/>
              </a:rPr>
              <a:t>drøftingspartner</a:t>
            </a:r>
            <a:r>
              <a:rPr lang="nb-NO">
                <a:solidFill>
                  <a:srgbClr val="000000"/>
                </a:solidFill>
                <a:latin typeface="Calibri" panose="020F0502020204030204" pitchFamily="34" charset="0"/>
              </a:rPr>
              <a:t>.</a:t>
            </a:r>
            <a:r>
              <a:rPr lang="nb-NO" dirty="0">
                <a:solidFill>
                  <a:srgbClr val="000000"/>
                </a:solidFill>
                <a:latin typeface="Calibri" panose="020F0502020204030204" pitchFamily="34" charset="0"/>
              </a:rPr>
              <a:t> </a:t>
            </a:r>
          </a:p>
          <a:p>
            <a:pPr marL="285750" indent="-285750">
              <a:buFont typeface="Arial" panose="020B0604020202020204" pitchFamily="34" charset="0"/>
              <a:buChar char="•"/>
            </a:pPr>
            <a:r>
              <a:rPr lang="nb-NO" dirty="0">
                <a:solidFill>
                  <a:srgbClr val="000000"/>
                </a:solidFill>
                <a:latin typeface="Calibri" panose="020F0502020204030204" pitchFamily="34" charset="0"/>
              </a:rPr>
              <a:t>All deltagelse på foreldremøter, i fagøkter og lignende skal vise faglig tyngde og klok og omsorgsfull ivaretagelse av de utfordringene barn og elever står i. </a:t>
            </a:r>
          </a:p>
          <a:p>
            <a:pPr marL="285750" indent="-285750">
              <a:buFont typeface="Arial" panose="020B0604020202020204" pitchFamily="34" charset="0"/>
              <a:buChar char="•"/>
            </a:pPr>
            <a:r>
              <a:rPr lang="nb-NO" dirty="0">
                <a:solidFill>
                  <a:srgbClr val="000000"/>
                </a:solidFill>
                <a:latin typeface="Calibri" panose="020F0502020204030204" pitchFamily="34" charset="0"/>
              </a:rPr>
              <a:t>Mobbeombudet skal tilstrebe synlighet </a:t>
            </a:r>
            <a:r>
              <a:rPr lang="nb-NO">
                <a:solidFill>
                  <a:srgbClr val="000000"/>
                </a:solidFill>
                <a:latin typeface="Calibri" panose="020F0502020204030204" pitchFamily="34" charset="0"/>
              </a:rPr>
              <a:t>og </a:t>
            </a:r>
            <a:r>
              <a:rPr lang="nb-NO" dirty="0">
                <a:solidFill>
                  <a:srgbClr val="000000"/>
                </a:solidFill>
                <a:latin typeface="Calibri" panose="020F0502020204030204" pitchFamily="34" charset="0"/>
              </a:rPr>
              <a:t>tilgjengelighet slik </a:t>
            </a:r>
            <a:r>
              <a:rPr lang="nb-NO">
                <a:solidFill>
                  <a:srgbClr val="000000"/>
                </a:solidFill>
                <a:latin typeface="Calibri" panose="020F0502020204030204" pitchFamily="34" charset="0"/>
              </a:rPr>
              <a:t>at </a:t>
            </a:r>
            <a:r>
              <a:rPr lang="nb-NO" dirty="0">
                <a:solidFill>
                  <a:srgbClr val="000000"/>
                </a:solidFill>
                <a:latin typeface="Calibri" panose="020F0502020204030204" pitchFamily="34" charset="0"/>
              </a:rPr>
              <a:t>vi når ut til </a:t>
            </a:r>
            <a:r>
              <a:rPr lang="nb-NO">
                <a:solidFill>
                  <a:srgbClr val="000000"/>
                </a:solidFill>
                <a:latin typeface="Calibri" panose="020F0502020204030204" pitchFamily="34" charset="0"/>
              </a:rPr>
              <a:t>de som </a:t>
            </a:r>
            <a:r>
              <a:rPr lang="nb-NO" dirty="0">
                <a:solidFill>
                  <a:srgbClr val="000000"/>
                </a:solidFill>
                <a:latin typeface="Calibri" panose="020F0502020204030204" pitchFamily="34" charset="0"/>
              </a:rPr>
              <a:t>har behov </a:t>
            </a:r>
            <a:r>
              <a:rPr lang="nb-NO">
                <a:solidFill>
                  <a:srgbClr val="000000"/>
                </a:solidFill>
                <a:latin typeface="Calibri" panose="020F0502020204030204" pitchFamily="34" charset="0"/>
              </a:rPr>
              <a:t>for </a:t>
            </a:r>
            <a:r>
              <a:rPr lang="nb-NO" dirty="0">
                <a:solidFill>
                  <a:srgbClr val="000000"/>
                </a:solidFill>
                <a:latin typeface="Calibri" panose="020F0502020204030204" pitchFamily="34" charset="0"/>
              </a:rPr>
              <a:t>vår støtte</a:t>
            </a:r>
            <a:r>
              <a:rPr lang="nb-NO">
                <a:solidFill>
                  <a:srgbClr val="000000"/>
                </a:solidFill>
                <a:latin typeface="Calibri" panose="020F0502020204030204" pitchFamily="34" charset="0"/>
              </a:rPr>
              <a:t>.</a:t>
            </a:r>
            <a:r>
              <a:rPr lang="nb-NO" dirty="0">
                <a:solidFill>
                  <a:srgbClr val="000000"/>
                </a:solidFill>
                <a:latin typeface="Calibri" panose="020F0502020204030204" pitchFamily="34" charset="0"/>
              </a:rPr>
              <a:t> </a:t>
            </a:r>
          </a:p>
          <a:p>
            <a:pPr marL="285750" indent="-285750">
              <a:buFont typeface="Arial" panose="020B0604020202020204" pitchFamily="34" charset="0"/>
              <a:buChar char="•"/>
            </a:pPr>
            <a:endParaRPr lang="nb-NO" dirty="0">
              <a:solidFill>
                <a:srgbClr val="000000"/>
              </a:solidFill>
              <a:latin typeface="Calibri" panose="020F0502020204030204" pitchFamily="34" charset="0"/>
            </a:endParaRPr>
          </a:p>
        </p:txBody>
      </p:sp>
      <p:sp>
        <p:nvSpPr>
          <p:cNvPr id="11" name="Plassholder for bunntekst 10">
            <a:extLst>
              <a:ext uri="{FF2B5EF4-FFF2-40B4-BE49-F238E27FC236}">
                <a16:creationId xmlns:a16="http://schemas.microsoft.com/office/drawing/2014/main" id="{398C404C-86F1-4D7B-9039-670E4362B973}"/>
              </a:ext>
            </a:extLst>
          </p:cNvPr>
          <p:cNvSpPr>
            <a:spLocks noGrp="1"/>
          </p:cNvSpPr>
          <p:nvPr>
            <p:ph type="ftr" sz="quarter" idx="5"/>
          </p:nvPr>
        </p:nvSpPr>
        <p:spPr/>
        <p:txBody>
          <a:bodyPr/>
          <a:lstStyle/>
          <a:p>
            <a:r>
              <a:rPr lang="nb-NO"/>
              <a:t>25</a:t>
            </a:r>
          </a:p>
        </p:txBody>
      </p:sp>
    </p:spTree>
    <p:extLst>
      <p:ext uri="{BB962C8B-B14F-4D97-AF65-F5344CB8AC3E}">
        <p14:creationId xmlns:p14="http://schemas.microsoft.com/office/powerpoint/2010/main" val="348413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7594" y="2187426"/>
            <a:ext cx="6690677" cy="7131568"/>
          </a:xfrm>
          <a:prstGeom prst="rect">
            <a:avLst/>
          </a:prstGeom>
        </p:spPr>
        <p:txBody>
          <a:bodyPr vert="horz" wrap="square" lIns="0" tIns="12065" rIns="0" bIns="0" rtlCol="0" anchor="t">
            <a:spAutoFit/>
          </a:bodyPr>
          <a:lstStyle/>
          <a:p>
            <a:pPr marL="45720" marR="5080">
              <a:lnSpc>
                <a:spcPct val="114100"/>
              </a:lnSpc>
              <a:spcBef>
                <a:spcPts val="3284"/>
              </a:spcBef>
            </a:pPr>
            <a:r>
              <a:rPr lang="nb-NO" sz="1800">
                <a:effectLst/>
                <a:latin typeface="Calibri"/>
                <a:ea typeface="Calibri" panose="020F0502020204030204" pitchFamily="34" charset="0"/>
                <a:cs typeface="Times New Roman"/>
              </a:rPr>
              <a:t>I denne årsmeldingen vil </a:t>
            </a:r>
            <a:r>
              <a:rPr lang="nb-NO">
                <a:latin typeface="Calibri"/>
                <a:ea typeface="Calibri" panose="020F0502020204030204" pitchFamily="34" charset="0"/>
                <a:cs typeface="Times New Roman"/>
              </a:rPr>
              <a:t>mobbeombudet</a:t>
            </a:r>
            <a:r>
              <a:rPr lang="nb-NO" sz="1800">
                <a:effectLst/>
                <a:latin typeface="Calibri"/>
                <a:ea typeface="Calibri" panose="020F0502020204030204" pitchFamily="34" charset="0"/>
                <a:cs typeface="Times New Roman"/>
              </a:rPr>
              <a:t> redegjøre for aktiviteten i året 2021 og ombudets arbeid </a:t>
            </a:r>
            <a:r>
              <a:rPr lang="nb-NO">
                <a:solidFill>
                  <a:schemeClr val="tx1"/>
                </a:solidFill>
                <a:latin typeface="Calibri"/>
                <a:ea typeface="Calibri" panose="020F0502020204030204" pitchFamily="34" charset="0"/>
                <a:cs typeface="Times New Roman"/>
              </a:rPr>
              <a:t>i 2022.</a:t>
            </a:r>
            <a:br>
              <a:rPr lang="nb-NO" sz="1800">
                <a:effectLst/>
                <a:latin typeface="Calibri"/>
                <a:ea typeface="Calibri" panose="020F0502020204030204" pitchFamily="34" charset="0"/>
                <a:cs typeface="Times New Roman"/>
              </a:rPr>
            </a:br>
            <a:br>
              <a:rPr lang="nb-NO" sz="1800">
                <a:effectLst/>
                <a:latin typeface="Calibri"/>
                <a:ea typeface="Calibri" panose="020F0502020204030204" pitchFamily="34" charset="0"/>
                <a:cs typeface="Times New Roman"/>
              </a:rPr>
            </a:br>
            <a:r>
              <a:rPr lang="nb-NO" sz="1800">
                <a:effectLst/>
                <a:latin typeface="Calibri"/>
                <a:ea typeface="Calibri" panose="020F0502020204030204" pitchFamily="34" charset="0"/>
                <a:cs typeface="Times New Roman"/>
              </a:rPr>
              <a:t>2</a:t>
            </a:r>
            <a:r>
              <a:rPr lang="nb-NO">
                <a:latin typeface="Calibri"/>
                <a:ea typeface="Calibri" panose="020F0502020204030204" pitchFamily="34" charset="0"/>
                <a:cs typeface="Times New Roman"/>
              </a:rPr>
              <a:t>021 ble på mange måter et </a:t>
            </a:r>
            <a:r>
              <a:rPr lang="nb-NO" dirty="0">
                <a:latin typeface="Calibri"/>
                <a:ea typeface="Calibri" panose="020F0502020204030204" pitchFamily="34" charset="0"/>
                <a:cs typeface="Times New Roman"/>
              </a:rPr>
              <a:t>nok et annerledes år </a:t>
            </a:r>
            <a:r>
              <a:rPr lang="nb-NO">
                <a:latin typeface="Calibri"/>
                <a:ea typeface="Calibri" panose="020F0502020204030204" pitchFamily="34" charset="0"/>
                <a:cs typeface="Times New Roman"/>
              </a:rPr>
              <a:t>med nye nedstengninger og strenge restriksjoner i skoler og barnehager. Slitasjen for barn og unge begynte å bli mer synlig og vi ble stadig mer oppmerksomme på de menneskelige kostnadene av de sosiale restriksjonene. </a:t>
            </a:r>
            <a:endParaRPr lang="nb-NO" dirty="0">
              <a:latin typeface="Calibri"/>
              <a:ea typeface="Calibri" panose="020F0502020204030204" pitchFamily="34" charset="0"/>
              <a:cs typeface="Times New Roman"/>
            </a:endParaRPr>
          </a:p>
          <a:p>
            <a:pPr marL="45720" marR="5080">
              <a:lnSpc>
                <a:spcPct val="114100"/>
              </a:lnSpc>
              <a:spcBef>
                <a:spcPts val="3284"/>
              </a:spcBef>
            </a:pPr>
            <a:r>
              <a:rPr lang="nb-NO">
                <a:latin typeface="Calibri"/>
                <a:ea typeface="Calibri" panose="020F0502020204030204" pitchFamily="34" charset="0"/>
                <a:cs typeface="Times New Roman"/>
              </a:rPr>
              <a:t>I henvendelsene til Mobbeombudet var det en økning i saker der </a:t>
            </a:r>
            <a:r>
              <a:rPr lang="nb-NO" dirty="0">
                <a:latin typeface="Calibri"/>
                <a:ea typeface="Calibri" panose="020F0502020204030204" pitchFamily="34" charset="0"/>
                <a:cs typeface="Times New Roman"/>
              </a:rPr>
              <a:t>bekymringsfullt skolefravær </a:t>
            </a:r>
            <a:r>
              <a:rPr lang="nb-NO">
                <a:latin typeface="Calibri"/>
                <a:ea typeface="Calibri" panose="020F0502020204030204" pitchFamily="34" charset="0"/>
                <a:cs typeface="Times New Roman"/>
              </a:rPr>
              <a:t>var en betydningsfull faktor. Bekymring rundt et økende antall elever alt fra småskolealder med et fravær i et omfang som skaper utfordringer for barnet både faglig og sosialt, vil bli gitt plass i denne årsmeldingen. </a:t>
            </a:r>
            <a:br>
              <a:rPr lang="nb-NO" sz="1800">
                <a:effectLst/>
                <a:latin typeface="Calibri"/>
                <a:ea typeface="Calibri" panose="020F0502020204030204" pitchFamily="34" charset="0"/>
                <a:cs typeface="Times New Roman"/>
              </a:rPr>
            </a:br>
            <a:endParaRPr lang="nb-NO" dirty="0">
              <a:latin typeface="Calibri"/>
              <a:ea typeface="Calibri" panose="020F0502020204030204" pitchFamily="34" charset="0"/>
              <a:cs typeface="Times New Roman"/>
            </a:endParaRPr>
          </a:p>
          <a:p>
            <a:pPr marL="45720" marR="5080">
              <a:lnSpc>
                <a:spcPct val="114100"/>
              </a:lnSpc>
              <a:spcBef>
                <a:spcPts val="3284"/>
              </a:spcBef>
            </a:pPr>
            <a:r>
              <a:rPr lang="nb-NO" dirty="0">
                <a:latin typeface="Calibri"/>
                <a:ea typeface="Calibri" panose="020F0502020204030204" pitchFamily="34" charset="0"/>
                <a:cs typeface="Times New Roman"/>
              </a:rPr>
              <a:t>Gjennom arbeidet får mobbeombudet et nært innblikk i deler av  utfordringsbildet i Vestfold og Telemark. Det er et ønske gjennom denne årsrapporten å </a:t>
            </a:r>
            <a:r>
              <a:rPr lang="nb-NO" dirty="0" err="1">
                <a:latin typeface="Calibri"/>
                <a:ea typeface="Calibri" panose="020F0502020204030204" pitchFamily="34" charset="0"/>
                <a:cs typeface="Times New Roman"/>
              </a:rPr>
              <a:t>viderebringe</a:t>
            </a:r>
            <a:r>
              <a:rPr lang="nb-NO" dirty="0">
                <a:latin typeface="Calibri"/>
                <a:ea typeface="Calibri" panose="020F0502020204030204" pitchFamily="34" charset="0"/>
                <a:cs typeface="Times New Roman"/>
              </a:rPr>
              <a:t> dette blikket. </a:t>
            </a:r>
            <a:br>
              <a:rPr lang="nb-NO" sz="1800" dirty="0">
                <a:effectLst/>
                <a:latin typeface="Calibri"/>
                <a:ea typeface="Calibri" panose="020F0502020204030204" pitchFamily="34" charset="0"/>
                <a:cs typeface="Times New Roman"/>
              </a:rPr>
            </a:br>
            <a:br>
              <a:rPr lang="nb-NO" sz="1800" b="0">
                <a:effectLst/>
                <a:latin typeface="+mn-lt"/>
                <a:ea typeface="Times New Roman" panose="02020603050405020304" pitchFamily="18" charset="0"/>
                <a:cs typeface="Times New Roman"/>
              </a:rPr>
            </a:br>
            <a:br>
              <a:rPr lang="nb-NO" sz="1800" b="0">
                <a:effectLst/>
                <a:latin typeface="+mn-lt"/>
                <a:ea typeface="Times New Roman" panose="02020603050405020304" pitchFamily="18" charset="0"/>
                <a:cs typeface="Times New Roman"/>
              </a:rPr>
            </a:br>
            <a:endParaRPr lang="nb-NO" sz="1650">
              <a:latin typeface="Calibri"/>
              <a:cs typeface="Times New Roman"/>
            </a:endParaRPr>
          </a:p>
        </p:txBody>
      </p:sp>
      <p:sp>
        <p:nvSpPr>
          <p:cNvPr id="45" name="TekstSylinder 44">
            <a:extLst>
              <a:ext uri="{FF2B5EF4-FFF2-40B4-BE49-F238E27FC236}">
                <a16:creationId xmlns:a16="http://schemas.microsoft.com/office/drawing/2014/main" id="{CC05CA15-7479-4F2F-B6E0-ACB433F49BB4}"/>
              </a:ext>
            </a:extLst>
          </p:cNvPr>
          <p:cNvSpPr txBox="1"/>
          <p:nvPr/>
        </p:nvSpPr>
        <p:spPr>
          <a:xfrm>
            <a:off x="8781830" y="2187426"/>
            <a:ext cx="5204649" cy="3226653"/>
          </a:xfrm>
          <a:prstGeom prst="rect">
            <a:avLst/>
          </a:prstGeom>
          <a:noFill/>
        </p:spPr>
        <p:txBody>
          <a:bodyPr wrap="square">
            <a:spAutoFit/>
          </a:bodyPr>
          <a:lstStyle/>
          <a:p>
            <a:pPr>
              <a:lnSpc>
                <a:spcPct val="110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Mobbeombudet </a:t>
            </a:r>
            <a:r>
              <a:rPr lang="nb-NO" sz="1800">
                <a:effectLst/>
                <a:latin typeface="Calibri" panose="020F0502020204030204" pitchFamily="34" charset="0"/>
                <a:ea typeface="Calibri" panose="020F0502020204030204" pitchFamily="34" charset="0"/>
                <a:cs typeface="Times New Roman" panose="02020603050405020304" pitchFamily="18" charset="0"/>
              </a:rPr>
              <a:t>skal </a:t>
            </a:r>
            <a:r>
              <a:rPr lang="nb-NO" sz="1800" dirty="0">
                <a:effectLst/>
                <a:latin typeface="Calibri" panose="020F0502020204030204" pitchFamily="34" charset="0"/>
                <a:ea typeface="Calibri" panose="020F0502020204030204" pitchFamily="34" charset="0"/>
                <a:cs typeface="Times New Roman" panose="02020603050405020304" pitchFamily="18" charset="0"/>
              </a:rPr>
              <a:t>bidra til å sikre at alle barnehagebarn </a:t>
            </a:r>
            <a:r>
              <a:rPr lang="nb-NO" sz="1800">
                <a:effectLst/>
                <a:latin typeface="Calibri" panose="020F0502020204030204" pitchFamily="34" charset="0"/>
                <a:ea typeface="Calibri" panose="020F0502020204030204" pitchFamily="34" charset="0"/>
                <a:cs typeface="Times New Roman" panose="02020603050405020304" pitchFamily="18" charset="0"/>
              </a:rPr>
              <a:t>og </a:t>
            </a:r>
            <a:r>
              <a:rPr lang="nb-NO" sz="1800" dirty="0">
                <a:effectLst/>
                <a:latin typeface="Calibri" panose="020F0502020204030204" pitchFamily="34" charset="0"/>
                <a:ea typeface="Calibri" panose="020F0502020204030204" pitchFamily="34" charset="0"/>
                <a:cs typeface="Times New Roman" panose="02020603050405020304" pitchFamily="18" charset="0"/>
              </a:rPr>
              <a:t>skoleelever har et trygt </a:t>
            </a:r>
            <a:r>
              <a:rPr lang="nb-NO" sz="1800">
                <a:effectLst/>
                <a:latin typeface="Calibri" panose="020F0502020204030204" pitchFamily="34" charset="0"/>
                <a:ea typeface="Calibri" panose="020F0502020204030204" pitchFamily="34" charset="0"/>
                <a:cs typeface="Times New Roman" panose="02020603050405020304" pitchFamily="18" charset="0"/>
              </a:rPr>
              <a:t>og godt </a:t>
            </a:r>
            <a:r>
              <a:rPr lang="nb-NO" sz="1800" dirty="0">
                <a:effectLst/>
                <a:latin typeface="Calibri" panose="020F0502020204030204" pitchFamily="34" charset="0"/>
                <a:ea typeface="Calibri" panose="020F0502020204030204" pitchFamily="34" charset="0"/>
                <a:cs typeface="Times New Roman" panose="02020603050405020304" pitchFamily="18" charset="0"/>
              </a:rPr>
              <a:t>miljø i sin barnehage og </a:t>
            </a:r>
            <a:r>
              <a:rPr lang="nb-NO" sz="1800">
                <a:effectLst/>
                <a:latin typeface="Calibri" panose="020F0502020204030204" pitchFamily="34" charset="0"/>
                <a:ea typeface="Calibri" panose="020F0502020204030204" pitchFamily="34" charset="0"/>
                <a:cs typeface="Times New Roman" panose="02020603050405020304" pitchFamily="18" charset="0"/>
              </a:rPr>
              <a:t>på </a:t>
            </a:r>
            <a:r>
              <a:rPr lang="nb-NO" sz="1800" dirty="0">
                <a:effectLst/>
                <a:latin typeface="Calibri" panose="020F0502020204030204" pitchFamily="34" charset="0"/>
                <a:ea typeface="Calibri" panose="020F0502020204030204" pitchFamily="34" charset="0"/>
                <a:cs typeface="Times New Roman" panose="02020603050405020304" pitchFamily="18" charset="0"/>
              </a:rPr>
              <a:t>sin skole</a:t>
            </a:r>
            <a:r>
              <a:rPr lang="nb-NO" sz="1800">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ikke tvil om at det er en viktig </a:t>
            </a:r>
            <a:r>
              <a:rPr lang="nb-NO" sz="1800">
                <a:effectLst/>
                <a:latin typeface="Calibri" panose="020F0502020204030204" pitchFamily="34" charset="0"/>
                <a:ea typeface="Calibri" panose="020F0502020204030204" pitchFamily="34" charset="0"/>
                <a:cs typeface="Times New Roman" panose="02020603050405020304" pitchFamily="18" charset="0"/>
              </a:rPr>
              <a:t>og </a:t>
            </a:r>
            <a:r>
              <a:rPr lang="nb-NO" sz="1800" dirty="0">
                <a:effectLst/>
                <a:latin typeface="Calibri" panose="020F0502020204030204" pitchFamily="34" charset="0"/>
                <a:ea typeface="Calibri" panose="020F0502020204030204" pitchFamily="34" charset="0"/>
                <a:cs typeface="Times New Roman" panose="02020603050405020304" pitchFamily="18" charset="0"/>
              </a:rPr>
              <a:t>krevende oppgave vi </a:t>
            </a:r>
            <a:r>
              <a:rPr lang="nb-NO" sz="1800">
                <a:effectLst/>
                <a:latin typeface="Calibri" panose="020F0502020204030204" pitchFamily="34" charset="0"/>
                <a:ea typeface="Calibri" panose="020F0502020204030204" pitchFamily="34" charset="0"/>
                <a:cs typeface="Times New Roman" panose="02020603050405020304" pitchFamily="18" charset="0"/>
              </a:rPr>
              <a:t>er </a:t>
            </a:r>
            <a:r>
              <a:rPr lang="nb-NO" sz="1800" dirty="0">
                <a:effectLst/>
                <a:latin typeface="Calibri" panose="020F0502020204030204" pitchFamily="34" charset="0"/>
                <a:ea typeface="Calibri" panose="020F0502020204030204" pitchFamily="34" charset="0"/>
                <a:cs typeface="Times New Roman" panose="02020603050405020304" pitchFamily="18" charset="0"/>
              </a:rPr>
              <a:t>satt til som ikke har blitt mindre viktig etter to år med krevende forhold i barnehager </a:t>
            </a:r>
            <a:r>
              <a:rPr lang="nb-NO" sz="1800">
                <a:effectLst/>
                <a:latin typeface="Calibri" panose="020F0502020204030204" pitchFamily="34" charset="0"/>
                <a:ea typeface="Calibri" panose="020F0502020204030204" pitchFamily="34" charset="0"/>
                <a:cs typeface="Times New Roman" panose="02020603050405020304" pitchFamily="18" charset="0"/>
              </a:rPr>
              <a:t>og </a:t>
            </a:r>
            <a:r>
              <a:rPr lang="nb-NO" sz="1800" dirty="0">
                <a:effectLst/>
                <a:latin typeface="Calibri" panose="020F0502020204030204" pitchFamily="34" charset="0"/>
                <a:ea typeface="Calibri" panose="020F0502020204030204" pitchFamily="34" charset="0"/>
                <a:cs typeface="Times New Roman" panose="02020603050405020304" pitchFamily="18" charset="0"/>
              </a:rPr>
              <a:t>skoler. Denne årsmeldingen vil gi et innblikk i hvordan oppdraget har vært forvaltet i 2021</a:t>
            </a:r>
            <a:r>
              <a:rPr lang="nb-NO" sz="1800">
                <a:effectLst/>
                <a:latin typeface="Calibri" panose="020F0502020204030204" pitchFamily="34" charset="0"/>
                <a:ea typeface="Calibri" panose="020F0502020204030204" pitchFamily="34" charset="0"/>
                <a:cs typeface="Times New Roman" panose="02020603050405020304" pitchFamily="18" charset="0"/>
              </a:rPr>
              <a: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br>
              <a:rPr lang="nb-NO" sz="1800">
                <a:effectLst/>
                <a:latin typeface="Calibri" panose="020F0502020204030204" pitchFamily="34" charset="0"/>
                <a:ea typeface="Calibri" panose="020F0502020204030204" pitchFamily="34" charset="0"/>
                <a:cs typeface="Times New Roman" panose="02020603050405020304" pitchFamily="18" charset="0"/>
              </a:rPr>
            </a:br>
            <a:br>
              <a:rPr lang="nb-NO" sz="1800">
                <a:effectLst/>
                <a:latin typeface="Calibri" panose="020F0502020204030204" pitchFamily="34" charset="0"/>
                <a:ea typeface="Calibri" panose="020F0502020204030204" pitchFamily="34" charset="0"/>
                <a:cs typeface="Times New Roman" panose="02020603050405020304" pitchFamily="18" charset="0"/>
              </a:rPr>
            </a:br>
            <a:r>
              <a:rPr lang="nb-NO" sz="1800">
                <a:effectLst/>
                <a:latin typeface="Calibri" panose="020F0502020204030204" pitchFamily="34" charset="0"/>
                <a:ea typeface="Calibri" panose="020F0502020204030204" pitchFamily="34" charset="0"/>
                <a:cs typeface="Times New Roman" panose="02020603050405020304" pitchFamily="18" charset="0"/>
              </a:rPr>
              <a:t>Vestfold og Telemark fylkeskommune, </a:t>
            </a:r>
            <a:r>
              <a:rPr lang="nb-NO" dirty="0">
                <a:latin typeface="Calibri" panose="020F0502020204030204" pitchFamily="34" charset="0"/>
                <a:ea typeface="Calibri" panose="020F0502020204030204" pitchFamily="34" charset="0"/>
                <a:cs typeface="Times New Roman" panose="02020603050405020304" pitchFamily="18" charset="0"/>
              </a:rPr>
              <a:t>17.06</a:t>
            </a:r>
            <a:r>
              <a:rPr lang="nb-NO" sz="1800" dirty="0">
                <a:effectLst/>
                <a:latin typeface="Calibri" panose="020F0502020204030204" pitchFamily="34" charset="0"/>
                <a:ea typeface="Calibri" panose="020F0502020204030204" pitchFamily="34" charset="0"/>
                <a:cs typeface="Times New Roman" panose="02020603050405020304" pitchFamily="18" charset="0"/>
              </a:rPr>
              <a:t>.2022</a:t>
            </a:r>
            <a:endParaRPr lang="nb-NO">
              <a:latin typeface="Calibri" panose="020F0502020204030204" pitchFamily="34" charset="0"/>
              <a:ea typeface="Calibri" panose="020F0502020204030204" pitchFamily="34" charset="0"/>
              <a:cs typeface="Times New Roman" panose="02020603050405020304" pitchFamily="18" charset="0"/>
            </a:endParaRPr>
          </a:p>
        </p:txBody>
      </p:sp>
      <p:sp>
        <p:nvSpPr>
          <p:cNvPr id="11" name="object 4">
            <a:extLst>
              <a:ext uri="{FF2B5EF4-FFF2-40B4-BE49-F238E27FC236}">
                <a16:creationId xmlns:a16="http://schemas.microsoft.com/office/drawing/2014/main" id="{E756F3B5-64A7-40DB-A3B1-9D674A91FBDB}"/>
              </a:ext>
            </a:extLst>
          </p:cNvPr>
          <p:cNvSpPr txBox="1"/>
          <p:nvPr/>
        </p:nvSpPr>
        <p:spPr>
          <a:xfrm>
            <a:off x="567594" y="352662"/>
            <a:ext cx="36424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ÅRS</a:t>
            </a:r>
            <a:r>
              <a:rPr sz="1650" b="1" spc="180">
                <a:solidFill>
                  <a:srgbClr val="009787"/>
                </a:solidFill>
                <a:latin typeface="Calibri"/>
                <a:cs typeface="Calibri"/>
              </a:rPr>
              <a:t>RAPPORT</a:t>
            </a:r>
            <a:r>
              <a:rPr sz="1650" b="1" spc="35">
                <a:solidFill>
                  <a:srgbClr val="009787"/>
                </a:solidFill>
                <a:latin typeface="Calibri"/>
                <a:cs typeface="Calibri"/>
              </a:rPr>
              <a:t> </a:t>
            </a:r>
            <a:r>
              <a:rPr lang="nb-NO" sz="1650" b="1" spc="35">
                <a:solidFill>
                  <a:srgbClr val="009787"/>
                </a:solidFill>
                <a:latin typeface="Calibri"/>
                <a:cs typeface="Calibri"/>
              </a:rPr>
              <a:t>Mobbeombudet</a:t>
            </a:r>
            <a:endParaRPr sz="1650">
              <a:latin typeface="Calibri"/>
              <a:cs typeface="Calibri"/>
            </a:endParaRPr>
          </a:p>
        </p:txBody>
      </p:sp>
      <p:sp>
        <p:nvSpPr>
          <p:cNvPr id="12" name="object 3">
            <a:extLst>
              <a:ext uri="{FF2B5EF4-FFF2-40B4-BE49-F238E27FC236}">
                <a16:creationId xmlns:a16="http://schemas.microsoft.com/office/drawing/2014/main" id="{5272DD21-99DC-4C40-BC67-4D773112993F}"/>
              </a:ext>
            </a:extLst>
          </p:cNvPr>
          <p:cNvSpPr txBox="1"/>
          <p:nvPr/>
        </p:nvSpPr>
        <p:spPr>
          <a:xfrm>
            <a:off x="567594" y="900686"/>
            <a:ext cx="12645453" cy="1122743"/>
          </a:xfrm>
          <a:prstGeom prst="rect">
            <a:avLst/>
          </a:prstGeom>
        </p:spPr>
        <p:txBody>
          <a:bodyPr vert="horz" wrap="square" lIns="0" tIns="14605" rIns="0" bIns="0" rtlCol="0">
            <a:spAutoFit/>
          </a:bodyPr>
          <a:lstStyle/>
          <a:p>
            <a:pPr marL="12700">
              <a:lnSpc>
                <a:spcPct val="100000"/>
              </a:lnSpc>
              <a:spcBef>
                <a:spcPts val="115"/>
              </a:spcBef>
            </a:pPr>
            <a:r>
              <a:rPr lang="nb-NO" sz="7200" b="1" spc="180">
                <a:solidFill>
                  <a:srgbClr val="009787"/>
                </a:solidFill>
                <a:latin typeface="Calibri"/>
                <a:cs typeface="Calibri"/>
              </a:rPr>
              <a:t>Fra Mobbeombudet</a:t>
            </a:r>
            <a:endParaRPr lang="nb-NO" sz="7200">
              <a:latin typeface="Calibri"/>
              <a:cs typeface="Calibri"/>
            </a:endParaRPr>
          </a:p>
        </p:txBody>
      </p:sp>
      <p:sp>
        <p:nvSpPr>
          <p:cNvPr id="10" name="Plassholder for bunntekst 9">
            <a:extLst>
              <a:ext uri="{FF2B5EF4-FFF2-40B4-BE49-F238E27FC236}">
                <a16:creationId xmlns:a16="http://schemas.microsoft.com/office/drawing/2014/main" id="{B603FD0F-1053-4ACB-B34A-52BF1D5058AF}"/>
              </a:ext>
            </a:extLst>
          </p:cNvPr>
          <p:cNvSpPr>
            <a:spLocks noGrp="1"/>
          </p:cNvSpPr>
          <p:nvPr>
            <p:ph type="ftr" sz="quarter" idx="5"/>
          </p:nvPr>
        </p:nvSpPr>
        <p:spPr/>
        <p:txBody>
          <a:bodyPr/>
          <a:lstStyle/>
          <a:p>
            <a:r>
              <a:rPr lang="nb-NO"/>
              <a:t>1</a:t>
            </a:r>
          </a:p>
        </p:txBody>
      </p:sp>
      <p:pic>
        <p:nvPicPr>
          <p:cNvPr id="5" name="Bilde 4" descr="Et bilde som inneholder person, vegg, innendørs, stående&#10;&#10;Automatisk generert beskrivelse">
            <a:extLst>
              <a:ext uri="{FF2B5EF4-FFF2-40B4-BE49-F238E27FC236}">
                <a16:creationId xmlns:a16="http://schemas.microsoft.com/office/drawing/2014/main" id="{3D73509B-5D66-4672-81A7-2207A59F0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830" y="5635226"/>
            <a:ext cx="4686300" cy="3124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p:nvPr/>
        </p:nvSpPr>
        <p:spPr>
          <a:xfrm>
            <a:off x="503218" y="857908"/>
            <a:ext cx="7041117" cy="1122743"/>
          </a:xfrm>
          <a:prstGeom prst="rect">
            <a:avLst/>
          </a:prstGeom>
        </p:spPr>
        <p:txBody>
          <a:bodyPr vert="horz" wrap="square" lIns="0" tIns="14605" rIns="0" bIns="0" rtlCol="0">
            <a:spAutoFit/>
          </a:bodyPr>
          <a:lstStyle/>
          <a:p>
            <a:pPr marL="12700">
              <a:lnSpc>
                <a:spcPct val="100000"/>
              </a:lnSpc>
              <a:spcBef>
                <a:spcPts val="115"/>
              </a:spcBef>
            </a:pPr>
            <a:r>
              <a:rPr lang="nb-NO" sz="7200" b="1" spc="180">
                <a:solidFill>
                  <a:srgbClr val="009787"/>
                </a:solidFill>
                <a:latin typeface="Calibri"/>
                <a:cs typeface="Calibri"/>
              </a:rPr>
              <a:t>Innhold</a:t>
            </a:r>
            <a:endParaRPr lang="nb-NO" sz="7200">
              <a:latin typeface="Calibri"/>
              <a:cs typeface="Calibri"/>
            </a:endParaRPr>
          </a:p>
        </p:txBody>
      </p:sp>
      <p:sp>
        <p:nvSpPr>
          <p:cNvPr id="13" name="object 13"/>
          <p:cNvSpPr txBox="1"/>
          <p:nvPr/>
        </p:nvSpPr>
        <p:spPr>
          <a:xfrm>
            <a:off x="503223" y="2351779"/>
            <a:ext cx="4787233" cy="854080"/>
          </a:xfrm>
          <a:prstGeom prst="rect">
            <a:avLst/>
          </a:prstGeom>
          <a:solidFill>
            <a:srgbClr val="B3DBD9"/>
          </a:solidFill>
        </p:spPr>
        <p:txBody>
          <a:bodyPr vert="horz" wrap="square" lIns="0" tIns="289560" rIns="0" bIns="0" rtlCol="0" anchor="t">
            <a:spAutoFit/>
          </a:bodyPr>
          <a:lstStyle/>
          <a:p>
            <a:pPr marL="334645">
              <a:spcBef>
                <a:spcPts val="2280"/>
              </a:spcBef>
            </a:pPr>
            <a:r>
              <a:rPr sz="2000" b="1" spc="215">
                <a:solidFill>
                  <a:srgbClr val="040037"/>
                </a:solidFill>
                <a:latin typeface="Calibri"/>
                <a:cs typeface="Calibri"/>
              </a:rPr>
              <a:t>1</a:t>
            </a:r>
            <a:r>
              <a:rPr sz="2000" b="1" spc="20">
                <a:solidFill>
                  <a:srgbClr val="040037"/>
                </a:solidFill>
                <a:latin typeface="Calibri"/>
                <a:cs typeface="Calibri"/>
              </a:rPr>
              <a:t> </a:t>
            </a:r>
            <a:r>
              <a:rPr lang="nb-NO" sz="2000" b="1" spc="25">
                <a:solidFill>
                  <a:srgbClr val="040037"/>
                </a:solidFill>
                <a:latin typeface="Calibri"/>
                <a:cs typeface="Calibri"/>
              </a:rPr>
              <a:t>Innledning</a:t>
            </a:r>
            <a:br>
              <a:rPr lang="nb-NO" sz="2000" b="1" spc="25">
                <a:solidFill>
                  <a:srgbClr val="040037"/>
                </a:solidFill>
                <a:latin typeface="Calibri"/>
                <a:cs typeface="Calibri"/>
              </a:rPr>
            </a:br>
            <a:endParaRPr lang="nb-NO" sz="1650">
              <a:latin typeface="Calibri"/>
              <a:cs typeface="Calibri"/>
            </a:endParaRPr>
          </a:p>
        </p:txBody>
      </p:sp>
      <p:sp>
        <p:nvSpPr>
          <p:cNvPr id="21" name="object 13">
            <a:extLst>
              <a:ext uri="{FF2B5EF4-FFF2-40B4-BE49-F238E27FC236}">
                <a16:creationId xmlns:a16="http://schemas.microsoft.com/office/drawing/2014/main" id="{94A87E0A-6CD1-4D21-9410-ACEF19AF9D24}"/>
              </a:ext>
            </a:extLst>
          </p:cNvPr>
          <p:cNvSpPr txBox="1"/>
          <p:nvPr/>
        </p:nvSpPr>
        <p:spPr>
          <a:xfrm>
            <a:off x="503218" y="5396410"/>
            <a:ext cx="4787231" cy="854080"/>
          </a:xfrm>
          <a:prstGeom prst="rect">
            <a:avLst/>
          </a:prstGeom>
          <a:solidFill>
            <a:srgbClr val="B3DBD9"/>
          </a:solidFill>
        </p:spPr>
        <p:txBody>
          <a:bodyPr vert="horz" wrap="square" lIns="0" tIns="289560" rIns="0" bIns="0" rtlCol="0" anchor="t">
            <a:spAutoFit/>
          </a:bodyPr>
          <a:lstStyle/>
          <a:p>
            <a:pPr marL="334645">
              <a:spcBef>
                <a:spcPts val="2280"/>
              </a:spcBef>
            </a:pPr>
            <a:r>
              <a:rPr lang="nb-NO" sz="2000" b="1" spc="215">
                <a:solidFill>
                  <a:srgbClr val="040037"/>
                </a:solidFill>
                <a:latin typeface="Calibri"/>
                <a:cs typeface="Calibri"/>
              </a:rPr>
              <a:t>4</a:t>
            </a:r>
            <a:r>
              <a:rPr lang="nb-NO" sz="2000" b="1" spc="20">
                <a:solidFill>
                  <a:srgbClr val="040037"/>
                </a:solidFill>
                <a:latin typeface="Calibri"/>
                <a:cs typeface="Calibri"/>
              </a:rPr>
              <a:t> </a:t>
            </a:r>
            <a:r>
              <a:rPr lang="nb-NO" sz="2000" b="1" spc="25" dirty="0">
                <a:solidFill>
                  <a:srgbClr val="040037"/>
                </a:solidFill>
                <a:latin typeface="Calibri"/>
                <a:cs typeface="Calibri"/>
              </a:rPr>
              <a:t>Prioriteringer og henvendelser</a:t>
            </a:r>
            <a:br>
              <a:rPr lang="nb-NO" sz="2000" b="1" spc="25">
                <a:solidFill>
                  <a:srgbClr val="040037"/>
                </a:solidFill>
                <a:latin typeface="Calibri"/>
                <a:cs typeface="Calibri"/>
              </a:rPr>
            </a:br>
            <a:endParaRPr lang="nb-NO" sz="1650">
              <a:latin typeface="Calibri"/>
              <a:cs typeface="Calibri"/>
            </a:endParaRPr>
          </a:p>
        </p:txBody>
      </p:sp>
      <p:sp>
        <p:nvSpPr>
          <p:cNvPr id="22" name="object 13">
            <a:extLst>
              <a:ext uri="{FF2B5EF4-FFF2-40B4-BE49-F238E27FC236}">
                <a16:creationId xmlns:a16="http://schemas.microsoft.com/office/drawing/2014/main" id="{AC723E9C-3F88-49D1-B652-040571C5DCA5}"/>
              </a:ext>
            </a:extLst>
          </p:cNvPr>
          <p:cNvSpPr txBox="1"/>
          <p:nvPr/>
        </p:nvSpPr>
        <p:spPr>
          <a:xfrm>
            <a:off x="503218" y="3339979"/>
            <a:ext cx="4787232" cy="907941"/>
          </a:xfrm>
          <a:prstGeom prst="rect">
            <a:avLst/>
          </a:prstGeom>
          <a:solidFill>
            <a:srgbClr val="B3DBD9"/>
          </a:solidFill>
        </p:spPr>
        <p:txBody>
          <a:bodyPr vert="horz" wrap="square" lIns="0" tIns="289560" rIns="0" bIns="0" rtlCol="0" anchor="t">
            <a:spAutoFit/>
          </a:bodyPr>
          <a:lstStyle/>
          <a:p>
            <a:pPr marL="334645">
              <a:spcBef>
                <a:spcPts val="2280"/>
              </a:spcBef>
            </a:pPr>
            <a:r>
              <a:rPr lang="nb-NO" sz="2000" b="1" spc="215">
                <a:solidFill>
                  <a:srgbClr val="040037"/>
                </a:solidFill>
                <a:latin typeface="Calibri"/>
                <a:cs typeface="Calibri"/>
              </a:rPr>
              <a:t>2</a:t>
            </a:r>
            <a:r>
              <a:rPr lang="nb-NO" sz="2000" b="1" spc="20">
                <a:solidFill>
                  <a:srgbClr val="040037"/>
                </a:solidFill>
                <a:latin typeface="Calibri"/>
                <a:cs typeface="Calibri"/>
              </a:rPr>
              <a:t> </a:t>
            </a:r>
            <a:r>
              <a:rPr lang="nb-NO" sz="2000" b="1" spc="25">
                <a:solidFill>
                  <a:srgbClr val="040037"/>
                </a:solidFill>
                <a:latin typeface="Calibri"/>
                <a:cs typeface="Calibri"/>
              </a:rPr>
              <a:t>Forebyggende arbeid</a:t>
            </a:r>
            <a:br>
              <a:rPr lang="nb-NO" sz="2000" b="1" spc="25">
                <a:solidFill>
                  <a:srgbClr val="040037"/>
                </a:solidFill>
                <a:latin typeface="Calibri"/>
                <a:cs typeface="Calibri"/>
              </a:rPr>
            </a:br>
            <a:endParaRPr lang="nb-NO" sz="2000" b="1" spc="25">
              <a:latin typeface="Calibri"/>
              <a:cs typeface="Calibri"/>
            </a:endParaRPr>
          </a:p>
        </p:txBody>
      </p:sp>
      <p:sp>
        <p:nvSpPr>
          <p:cNvPr id="23" name="object 13">
            <a:extLst>
              <a:ext uri="{FF2B5EF4-FFF2-40B4-BE49-F238E27FC236}">
                <a16:creationId xmlns:a16="http://schemas.microsoft.com/office/drawing/2014/main" id="{620021A2-CB73-4A04-A456-036D28C9297A}"/>
              </a:ext>
            </a:extLst>
          </p:cNvPr>
          <p:cNvSpPr txBox="1"/>
          <p:nvPr/>
        </p:nvSpPr>
        <p:spPr>
          <a:xfrm>
            <a:off x="503218" y="4395125"/>
            <a:ext cx="4787232" cy="854080"/>
          </a:xfrm>
          <a:prstGeom prst="rect">
            <a:avLst/>
          </a:prstGeom>
          <a:solidFill>
            <a:srgbClr val="B3DBD9"/>
          </a:solidFill>
        </p:spPr>
        <p:txBody>
          <a:bodyPr vert="horz" wrap="square" lIns="0" tIns="289560" rIns="0" bIns="0" rtlCol="0" anchor="t">
            <a:spAutoFit/>
          </a:bodyPr>
          <a:lstStyle/>
          <a:p>
            <a:pPr marL="334645">
              <a:spcBef>
                <a:spcPts val="2280"/>
              </a:spcBef>
            </a:pPr>
            <a:r>
              <a:rPr lang="nb-NO" sz="2000" b="1" spc="215">
                <a:solidFill>
                  <a:srgbClr val="040037"/>
                </a:solidFill>
                <a:latin typeface="Calibri"/>
                <a:cs typeface="Calibri"/>
              </a:rPr>
              <a:t>3</a:t>
            </a:r>
            <a:r>
              <a:rPr lang="nb-NO" sz="2000" b="1" spc="20">
                <a:solidFill>
                  <a:srgbClr val="040037"/>
                </a:solidFill>
                <a:latin typeface="Calibri"/>
                <a:cs typeface="Calibri"/>
              </a:rPr>
              <a:t> </a:t>
            </a:r>
            <a:r>
              <a:rPr lang="nb-NO" sz="2000" b="1" spc="135" dirty="0">
                <a:solidFill>
                  <a:srgbClr val="040037"/>
                </a:solidFill>
                <a:latin typeface="Calibri"/>
                <a:cs typeface="Calibri"/>
              </a:rPr>
              <a:t>Barnekonvensjonen</a:t>
            </a:r>
            <a:br>
              <a:rPr lang="nb-NO" sz="2000" b="1" spc="135">
                <a:solidFill>
                  <a:srgbClr val="040037"/>
                </a:solidFill>
                <a:latin typeface="Calibri"/>
                <a:cs typeface="Calibri"/>
              </a:rPr>
            </a:br>
            <a:endParaRPr lang="nb-NO" sz="1650">
              <a:latin typeface="Calibri"/>
              <a:cs typeface="Calibri"/>
            </a:endParaRPr>
          </a:p>
        </p:txBody>
      </p:sp>
      <p:sp>
        <p:nvSpPr>
          <p:cNvPr id="24" name="object 13">
            <a:extLst>
              <a:ext uri="{FF2B5EF4-FFF2-40B4-BE49-F238E27FC236}">
                <a16:creationId xmlns:a16="http://schemas.microsoft.com/office/drawing/2014/main" id="{49C3D010-FAD6-417E-BBB8-8A3EB103213A}"/>
              </a:ext>
            </a:extLst>
          </p:cNvPr>
          <p:cNvSpPr txBox="1"/>
          <p:nvPr/>
        </p:nvSpPr>
        <p:spPr>
          <a:xfrm>
            <a:off x="503223" y="6387225"/>
            <a:ext cx="4787229" cy="907941"/>
          </a:xfrm>
          <a:prstGeom prst="rect">
            <a:avLst/>
          </a:prstGeom>
          <a:solidFill>
            <a:srgbClr val="B3DBD9"/>
          </a:solidFill>
        </p:spPr>
        <p:txBody>
          <a:bodyPr vert="horz" wrap="square" lIns="0" tIns="289560" rIns="0" bIns="0" rtlCol="0" anchor="t">
            <a:spAutoFit/>
          </a:bodyPr>
          <a:lstStyle/>
          <a:p>
            <a:pPr marL="334645">
              <a:spcBef>
                <a:spcPts val="2280"/>
              </a:spcBef>
            </a:pPr>
            <a:r>
              <a:rPr lang="nb-NO" sz="2000" b="1" spc="215">
                <a:solidFill>
                  <a:srgbClr val="040037"/>
                </a:solidFill>
                <a:latin typeface="Calibri"/>
                <a:cs typeface="Calibri"/>
              </a:rPr>
              <a:t>5</a:t>
            </a:r>
            <a:r>
              <a:rPr sz="2000" b="1" spc="20">
                <a:solidFill>
                  <a:srgbClr val="040037"/>
                </a:solidFill>
                <a:latin typeface="Calibri"/>
                <a:cs typeface="Calibri"/>
              </a:rPr>
              <a:t> </a:t>
            </a:r>
            <a:r>
              <a:rPr lang="nb-NO" sz="2000" b="1" spc="25" dirty="0">
                <a:solidFill>
                  <a:srgbClr val="040037"/>
                </a:solidFill>
                <a:latin typeface="Calibri"/>
                <a:cs typeface="Calibri"/>
              </a:rPr>
              <a:t>Bekymringsfullt skolefravær</a:t>
            </a:r>
            <a:br>
              <a:rPr lang="nb-NO" sz="2000" b="1" spc="25">
                <a:solidFill>
                  <a:srgbClr val="040037"/>
                </a:solidFill>
                <a:latin typeface="Calibri"/>
                <a:cs typeface="Calibri"/>
              </a:rPr>
            </a:br>
            <a:endParaRPr lang="nb-NO" sz="2000" b="1" spc="25">
              <a:solidFill>
                <a:srgbClr val="040037"/>
              </a:solidFill>
              <a:latin typeface="Calibri"/>
              <a:cs typeface="Calibri"/>
            </a:endParaRPr>
          </a:p>
        </p:txBody>
      </p:sp>
      <p:sp>
        <p:nvSpPr>
          <p:cNvPr id="25" name="object 13">
            <a:extLst>
              <a:ext uri="{FF2B5EF4-FFF2-40B4-BE49-F238E27FC236}">
                <a16:creationId xmlns:a16="http://schemas.microsoft.com/office/drawing/2014/main" id="{E9BADD88-CFD4-4E53-AAC7-3C4F1B183A13}"/>
              </a:ext>
            </a:extLst>
          </p:cNvPr>
          <p:cNvSpPr txBox="1"/>
          <p:nvPr/>
        </p:nvSpPr>
        <p:spPr>
          <a:xfrm>
            <a:off x="503222" y="7442371"/>
            <a:ext cx="4787228" cy="854080"/>
          </a:xfrm>
          <a:prstGeom prst="rect">
            <a:avLst/>
          </a:prstGeom>
          <a:solidFill>
            <a:srgbClr val="B3DBD9"/>
          </a:solidFill>
        </p:spPr>
        <p:txBody>
          <a:bodyPr vert="horz" wrap="square" lIns="0" tIns="289560" rIns="0" bIns="0" rtlCol="0">
            <a:spAutoFit/>
          </a:bodyPr>
          <a:lstStyle/>
          <a:p>
            <a:pPr marL="334645">
              <a:lnSpc>
                <a:spcPct val="100000"/>
              </a:lnSpc>
              <a:spcBef>
                <a:spcPts val="2280"/>
              </a:spcBef>
            </a:pPr>
            <a:r>
              <a:rPr lang="nb-NO" sz="2000" b="1" spc="215">
                <a:solidFill>
                  <a:srgbClr val="040037"/>
                </a:solidFill>
                <a:latin typeface="Calibri"/>
                <a:cs typeface="Calibri"/>
              </a:rPr>
              <a:t>6</a:t>
            </a:r>
            <a:r>
              <a:rPr sz="2000" b="1" spc="20">
                <a:solidFill>
                  <a:srgbClr val="040037"/>
                </a:solidFill>
                <a:latin typeface="Calibri"/>
                <a:cs typeface="Calibri"/>
              </a:rPr>
              <a:t> </a:t>
            </a:r>
            <a:r>
              <a:rPr lang="nb-NO" sz="2000" b="1" spc="25">
                <a:solidFill>
                  <a:srgbClr val="040037"/>
                </a:solidFill>
                <a:latin typeface="Calibri"/>
                <a:cs typeface="Calibri"/>
              </a:rPr>
              <a:t>Ombudsrollen 2022</a:t>
            </a:r>
            <a:br>
              <a:rPr lang="nb-NO" sz="2000" b="1" spc="25">
                <a:solidFill>
                  <a:srgbClr val="040037"/>
                </a:solidFill>
                <a:latin typeface="Calibri"/>
                <a:cs typeface="Calibri"/>
              </a:rPr>
            </a:br>
            <a:endParaRPr lang="nb-NO" sz="1650">
              <a:latin typeface="Calibri"/>
              <a:cs typeface="Calibri"/>
            </a:endParaRPr>
          </a:p>
        </p:txBody>
      </p:sp>
      <p:sp>
        <p:nvSpPr>
          <p:cNvPr id="10" name="object 4">
            <a:extLst>
              <a:ext uri="{FF2B5EF4-FFF2-40B4-BE49-F238E27FC236}">
                <a16:creationId xmlns:a16="http://schemas.microsoft.com/office/drawing/2014/main" id="{77F264F0-3991-49F6-85DD-A825306422BD}"/>
              </a:ext>
            </a:extLst>
          </p:cNvPr>
          <p:cNvSpPr txBox="1"/>
          <p:nvPr/>
        </p:nvSpPr>
        <p:spPr>
          <a:xfrm>
            <a:off x="503224" y="352661"/>
            <a:ext cx="36424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ÅRS</a:t>
            </a:r>
            <a:r>
              <a:rPr sz="1650" b="1" spc="180">
                <a:solidFill>
                  <a:srgbClr val="009787"/>
                </a:solidFill>
                <a:latin typeface="Calibri"/>
                <a:cs typeface="Calibri"/>
              </a:rPr>
              <a:t>RAPPORT</a:t>
            </a:r>
            <a:r>
              <a:rPr sz="1650" b="1" spc="35">
                <a:solidFill>
                  <a:srgbClr val="009787"/>
                </a:solidFill>
                <a:latin typeface="Calibri"/>
                <a:cs typeface="Calibri"/>
              </a:rPr>
              <a:t> </a:t>
            </a:r>
            <a:r>
              <a:rPr lang="nb-NO" sz="1650" b="1" spc="35">
                <a:solidFill>
                  <a:srgbClr val="009787"/>
                </a:solidFill>
                <a:latin typeface="Calibri"/>
                <a:cs typeface="Calibri"/>
              </a:rPr>
              <a:t>Mobbeombudet</a:t>
            </a:r>
            <a:endParaRPr sz="1650">
              <a:latin typeface="Calibri"/>
              <a:cs typeface="Calibri"/>
            </a:endParaRPr>
          </a:p>
        </p:txBody>
      </p:sp>
      <p:sp>
        <p:nvSpPr>
          <p:cNvPr id="14" name="Plassholder for bunntekst 13">
            <a:extLst>
              <a:ext uri="{FF2B5EF4-FFF2-40B4-BE49-F238E27FC236}">
                <a16:creationId xmlns:a16="http://schemas.microsoft.com/office/drawing/2014/main" id="{14C7B0E3-3F7D-4FCA-AE54-EA30693012A6}"/>
              </a:ext>
            </a:extLst>
          </p:cNvPr>
          <p:cNvSpPr>
            <a:spLocks noGrp="1"/>
          </p:cNvSpPr>
          <p:nvPr>
            <p:ph type="ftr" sz="quarter" idx="5"/>
          </p:nvPr>
        </p:nvSpPr>
        <p:spPr/>
        <p:txBody>
          <a:bodyPr/>
          <a:lstStyle/>
          <a:p>
            <a:r>
              <a:rPr lang="nb-NO"/>
              <a:t>2</a:t>
            </a:r>
          </a:p>
        </p:txBody>
      </p:sp>
      <p:pic>
        <p:nvPicPr>
          <p:cNvPr id="4" name="Bilde 3" descr="Et bilde som inneholder bakke, skrivesaker, leke, brevhode&#10;&#10;Automatisk generert beskrivelse">
            <a:extLst>
              <a:ext uri="{FF2B5EF4-FFF2-40B4-BE49-F238E27FC236}">
                <a16:creationId xmlns:a16="http://schemas.microsoft.com/office/drawing/2014/main" id="{2D6B9557-F5FD-47D7-B776-6989DDB14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97" y="2351779"/>
            <a:ext cx="8932640" cy="5944672"/>
          </a:xfrm>
          <a:prstGeom prst="rect">
            <a:avLst/>
          </a:prstGeom>
        </p:spPr>
      </p:pic>
    </p:spTree>
    <p:extLst>
      <p:ext uri="{BB962C8B-B14F-4D97-AF65-F5344CB8AC3E}">
        <p14:creationId xmlns:p14="http://schemas.microsoft.com/office/powerpoint/2010/main" val="17170323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7594" y="1953391"/>
            <a:ext cx="6747606" cy="7768152"/>
          </a:xfrm>
          <a:prstGeom prst="rect">
            <a:avLst/>
          </a:prstGeom>
        </p:spPr>
        <p:txBody>
          <a:bodyPr vert="horz" wrap="square" lIns="0" tIns="12065" rIns="0" bIns="0" rtlCol="0" anchor="t">
            <a:spAutoFit/>
          </a:bodyPr>
          <a:lstStyle/>
          <a:p>
            <a:r>
              <a:rPr lang="nb-NO" sz="1800" b="0" i="0">
                <a:solidFill>
                  <a:srgbClr val="000000"/>
                </a:solidFill>
                <a:effectLst/>
                <a:latin typeface="Calibri"/>
                <a:cs typeface="Calibri"/>
              </a:rPr>
              <a:t>Mobbeombudets målgruppe er barn i barnehage og elever i grunnskole, samt deres foresatte. Gjennom barnehagelovens kapittel 8 og opplæringslovens kapittel 9a gis barnet en lovfestet rett til et trygt og godt miljø i sin barnehage og på sin skole. </a:t>
            </a:r>
            <a:r>
              <a:rPr lang="nb-NO">
                <a:solidFill>
                  <a:srgbClr val="000000"/>
                </a:solidFill>
                <a:latin typeface="Calibri"/>
                <a:cs typeface="Calibri"/>
              </a:rPr>
              <a:t>Denne retten bygger på subjektivitetsprinsippet, og det er barnets subjektive opplevelse av egen situasjon som avgjør om det brytes mot disse rettighetene. </a:t>
            </a:r>
          </a:p>
          <a:p>
            <a:endParaRPr lang="nb-NO">
              <a:solidFill>
                <a:srgbClr val="000000"/>
              </a:solidFill>
              <a:latin typeface="Calibri"/>
              <a:cs typeface="Calibri"/>
            </a:endParaRPr>
          </a:p>
          <a:p>
            <a:r>
              <a:rPr lang="nb-NO" dirty="0">
                <a:solidFill>
                  <a:schemeClr val="tx1"/>
                </a:solidFill>
                <a:latin typeface="Calibri"/>
                <a:cs typeface="Calibri"/>
              </a:rPr>
              <a:t>Mobbeombudet jobber ut mot alle fylkets kommuner. </a:t>
            </a:r>
            <a:r>
              <a:rPr lang="nb-NO">
                <a:solidFill>
                  <a:schemeClr val="tx1"/>
                </a:solidFill>
                <a:latin typeface="Calibri"/>
                <a:cs typeface="Calibri"/>
              </a:rPr>
              <a:t>Det er mange aktører som er medansvarlig for å sikre disse rettighetene. Ovenfor aktørene har mobbeombudet en rådgivende og veiledende rolle. Vi arbeider derfor aktivt for å bygge opp gode samarbeidsrelasjoner med </a:t>
            </a:r>
            <a:r>
              <a:rPr lang="nb-NO" err="1">
                <a:solidFill>
                  <a:schemeClr val="tx1"/>
                </a:solidFill>
                <a:latin typeface="Calibri"/>
                <a:cs typeface="Calibri"/>
              </a:rPr>
              <a:t>bl.a</a:t>
            </a:r>
            <a:r>
              <a:rPr lang="nb-NO">
                <a:solidFill>
                  <a:schemeClr val="tx1"/>
                </a:solidFill>
                <a:latin typeface="Calibri"/>
                <a:cs typeface="Calibri"/>
              </a:rPr>
              <a:t> barnehager, skoler, kommuner, </a:t>
            </a:r>
            <a:r>
              <a:rPr lang="nb-NO" err="1">
                <a:solidFill>
                  <a:schemeClr val="tx1"/>
                </a:solidFill>
                <a:latin typeface="Calibri"/>
                <a:cs typeface="Calibri"/>
              </a:rPr>
              <a:t>PPt</a:t>
            </a:r>
            <a:r>
              <a:rPr lang="nb-NO">
                <a:solidFill>
                  <a:schemeClr val="tx1"/>
                </a:solidFill>
                <a:latin typeface="Calibri"/>
                <a:cs typeface="Calibri"/>
              </a:rPr>
              <a:t>, barnevern, forebyggende helsetjenester og andre. Mobbeombudets rolle er å gi faglig støtte til de lokale nettverkene slik at de i størst mulig grad er i stand til å forebygge og ivareta utfordringer med barnehage- og skolemiljø innenfor sine lokale ressurser.</a:t>
            </a:r>
          </a:p>
          <a:p>
            <a:endParaRPr lang="nb-NO">
              <a:solidFill>
                <a:srgbClr val="000000"/>
              </a:solidFill>
              <a:latin typeface="Calibri"/>
              <a:cs typeface="Calibri"/>
            </a:endParaRPr>
          </a:p>
          <a:p>
            <a:r>
              <a:rPr lang="nb-NO" sz="1800">
                <a:effectLst/>
                <a:latin typeface="Calibri"/>
                <a:ea typeface="Calibri" panose="020F0502020204030204" pitchFamily="34" charset="0"/>
                <a:cs typeface="Times New Roman"/>
              </a:rPr>
              <a:t>Ordningen med fylkesvise mobbeombud ble initiert som en nasjonal prøveordning høsten 2018 og videreføres i sin nåværende form ut 2023. Det er forventet at man etter denne perioden vil komme med et forslag til hvordan ordningen skal utformes permanent. </a:t>
            </a:r>
            <a:br>
              <a:rPr lang="nb-NO" sz="1800" b="0" i="0">
                <a:effectLst/>
                <a:latin typeface="Calibri"/>
                <a:cs typeface="Calibri"/>
              </a:rPr>
            </a:br>
            <a:br>
              <a:rPr lang="nb-NO" sz="1800">
                <a:effectLst/>
                <a:latin typeface="Calibri"/>
                <a:ea typeface="SimHei"/>
                <a:cs typeface="Times New Roman"/>
              </a:rPr>
            </a:br>
            <a:r>
              <a:rPr lang="nb-NO" sz="1800">
                <a:solidFill>
                  <a:schemeClr val="tx1"/>
                </a:solidFill>
                <a:effectLst/>
                <a:latin typeface="Calibri"/>
                <a:ea typeface="SimHei"/>
                <a:cs typeface="Times New Roman"/>
              </a:rPr>
              <a:t>Denne rapporten omtaler mobbeombudets arbeid gjennom 2021. Den vil også peke på noen anbefalinger til kommunene rundt ulike </a:t>
            </a:r>
            <a:r>
              <a:rPr lang="nb-NO">
                <a:solidFill>
                  <a:schemeClr val="tx1"/>
                </a:solidFill>
                <a:latin typeface="Calibri"/>
                <a:ea typeface="SimHei"/>
                <a:cs typeface="Times New Roman"/>
              </a:rPr>
              <a:t>områder som bør</a:t>
            </a:r>
            <a:r>
              <a:rPr lang="nb-NO" sz="1800">
                <a:solidFill>
                  <a:schemeClr val="tx1"/>
                </a:solidFill>
                <a:effectLst/>
                <a:latin typeface="Calibri"/>
                <a:ea typeface="SimHei"/>
                <a:cs typeface="Times New Roman"/>
              </a:rPr>
              <a:t> </a:t>
            </a:r>
            <a:r>
              <a:rPr lang="nb-NO">
                <a:solidFill>
                  <a:schemeClr val="tx1"/>
                </a:solidFill>
                <a:latin typeface="Calibri"/>
                <a:ea typeface="SimHei"/>
                <a:cs typeface="Times New Roman"/>
              </a:rPr>
              <a:t>ses på for styrke arbeidet med å ivareta barn og elevers barnehage- og skolemiljø.</a:t>
            </a:r>
            <a:r>
              <a:rPr lang="nb-NO" sz="1800">
                <a:solidFill>
                  <a:schemeClr val="tx1"/>
                </a:solidFill>
                <a:effectLst/>
                <a:latin typeface="Calibri"/>
                <a:ea typeface="SimHei"/>
                <a:cs typeface="Times New Roman"/>
              </a:rPr>
              <a:t>  </a:t>
            </a:r>
            <a:br>
              <a:rPr lang="nb-NO" sz="1800">
                <a:solidFill>
                  <a:schemeClr val="tx1"/>
                </a:solidFill>
                <a:effectLst/>
                <a:latin typeface="Calibri"/>
                <a:ea typeface="SimHei"/>
                <a:cs typeface="Calibri"/>
              </a:rPr>
            </a:br>
            <a:br>
              <a:rPr lang="nb-NO" sz="1800">
                <a:solidFill>
                  <a:schemeClr val="tx1"/>
                </a:solidFill>
                <a:effectLst/>
                <a:latin typeface="Calibri"/>
                <a:ea typeface="Times New Roman" panose="02020603050405020304" pitchFamily="18" charset="0"/>
                <a:cs typeface="Calibri"/>
              </a:rPr>
            </a:br>
            <a:endParaRPr lang="nb-NO" sz="1800" b="1" i="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ject 3"/>
          <p:cNvSpPr txBox="1"/>
          <p:nvPr/>
        </p:nvSpPr>
        <p:spPr>
          <a:xfrm>
            <a:off x="567594" y="716565"/>
            <a:ext cx="7626284" cy="1122743"/>
          </a:xfrm>
          <a:prstGeom prst="rect">
            <a:avLst/>
          </a:prstGeom>
        </p:spPr>
        <p:txBody>
          <a:bodyPr vert="horz" wrap="square" lIns="0" tIns="14605" rIns="0" bIns="0" rtlCol="0">
            <a:spAutoFit/>
          </a:bodyPr>
          <a:lstStyle/>
          <a:p>
            <a:pPr marL="12700">
              <a:lnSpc>
                <a:spcPct val="100000"/>
              </a:lnSpc>
              <a:spcBef>
                <a:spcPts val="115"/>
              </a:spcBef>
            </a:pPr>
            <a:r>
              <a:rPr lang="nb-NO" sz="7200" b="1" spc="110">
                <a:solidFill>
                  <a:srgbClr val="009787"/>
                </a:solidFill>
                <a:latin typeface="Calibri"/>
                <a:cs typeface="Calibri"/>
              </a:rPr>
              <a:t>Innledning</a:t>
            </a:r>
            <a:endParaRPr lang="nb-NO" sz="7200">
              <a:latin typeface="Calibri"/>
              <a:cs typeface="Calibri"/>
            </a:endParaRPr>
          </a:p>
        </p:txBody>
      </p:sp>
      <p:sp>
        <p:nvSpPr>
          <p:cNvPr id="8" name="object 4">
            <a:extLst>
              <a:ext uri="{FF2B5EF4-FFF2-40B4-BE49-F238E27FC236}">
                <a16:creationId xmlns:a16="http://schemas.microsoft.com/office/drawing/2014/main" id="{62F59F3C-474C-49A5-BA88-ECDA61173E22}"/>
              </a:ext>
            </a:extLst>
          </p:cNvPr>
          <p:cNvSpPr txBox="1"/>
          <p:nvPr/>
        </p:nvSpPr>
        <p:spPr>
          <a:xfrm>
            <a:off x="567594" y="447902"/>
            <a:ext cx="36424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ÅRS</a:t>
            </a:r>
            <a:r>
              <a:rPr sz="1650" b="1" spc="180">
                <a:solidFill>
                  <a:srgbClr val="009787"/>
                </a:solidFill>
                <a:latin typeface="Calibri"/>
                <a:cs typeface="Calibri"/>
              </a:rPr>
              <a:t>RAPPORT</a:t>
            </a:r>
            <a:r>
              <a:rPr sz="1650" b="1" spc="35">
                <a:solidFill>
                  <a:srgbClr val="009787"/>
                </a:solidFill>
                <a:latin typeface="Calibri"/>
                <a:cs typeface="Calibri"/>
              </a:rPr>
              <a:t> </a:t>
            </a:r>
            <a:r>
              <a:rPr lang="nb-NO" sz="1650" b="1" spc="35">
                <a:solidFill>
                  <a:srgbClr val="009787"/>
                </a:solidFill>
                <a:latin typeface="Calibri"/>
                <a:cs typeface="Calibri"/>
              </a:rPr>
              <a:t>Mobbeombudet</a:t>
            </a:r>
            <a:endParaRPr sz="1650">
              <a:latin typeface="Calibri"/>
              <a:cs typeface="Calibri"/>
            </a:endParaRPr>
          </a:p>
        </p:txBody>
      </p:sp>
      <p:sp>
        <p:nvSpPr>
          <p:cNvPr id="12" name="Plassholder for bunntekst 11">
            <a:extLst>
              <a:ext uri="{FF2B5EF4-FFF2-40B4-BE49-F238E27FC236}">
                <a16:creationId xmlns:a16="http://schemas.microsoft.com/office/drawing/2014/main" id="{9E7A1C34-C041-47D4-BC07-EE3A77D52A69}"/>
              </a:ext>
            </a:extLst>
          </p:cNvPr>
          <p:cNvSpPr>
            <a:spLocks noGrp="1"/>
          </p:cNvSpPr>
          <p:nvPr>
            <p:ph type="ftr" sz="quarter" idx="5"/>
          </p:nvPr>
        </p:nvSpPr>
        <p:spPr/>
        <p:txBody>
          <a:bodyPr/>
          <a:lstStyle/>
          <a:p>
            <a:r>
              <a:rPr lang="nb-NO"/>
              <a:t>3</a:t>
            </a:r>
          </a:p>
        </p:txBody>
      </p:sp>
      <p:pic>
        <p:nvPicPr>
          <p:cNvPr id="1026" name="Picture 2" descr="Kartet viser kommunene i Vestfold og Telemark.">
            <a:extLst>
              <a:ext uri="{FF2B5EF4-FFF2-40B4-BE49-F238E27FC236}">
                <a16:creationId xmlns:a16="http://schemas.microsoft.com/office/drawing/2014/main" id="{679CE43D-8390-4F87-BC7B-F77158045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334" y="2841467"/>
            <a:ext cx="68008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21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8398" y="344917"/>
            <a:ext cx="376618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ÅRSRAPPORT</a:t>
            </a:r>
            <a:r>
              <a:rPr lang="nb-NO" sz="1650" b="1" spc="35">
                <a:solidFill>
                  <a:srgbClr val="009787"/>
                </a:solidFill>
                <a:latin typeface="Calibri"/>
                <a:cs typeface="Calibri"/>
              </a:rPr>
              <a:t> Mobbeombudet</a:t>
            </a:r>
            <a:endParaRPr lang="nb-NO" sz="1650">
              <a:latin typeface="Calibri"/>
              <a:cs typeface="Calibri"/>
            </a:endParaRPr>
          </a:p>
        </p:txBody>
      </p:sp>
      <p:sp>
        <p:nvSpPr>
          <p:cNvPr id="4" name="object 4"/>
          <p:cNvSpPr txBox="1"/>
          <p:nvPr/>
        </p:nvSpPr>
        <p:spPr>
          <a:xfrm>
            <a:off x="395099" y="2168525"/>
            <a:ext cx="7790815" cy="543097"/>
          </a:xfrm>
          <a:prstGeom prst="rect">
            <a:avLst/>
          </a:prstGeom>
        </p:spPr>
        <p:txBody>
          <a:bodyPr vert="horz" wrap="square" lIns="0" tIns="12065" rIns="0" bIns="0" rtlCol="0" anchor="t">
            <a:spAutoFit/>
          </a:bodyPr>
          <a:lstStyle/>
          <a:p>
            <a:pPr fontAlgn="base"/>
            <a:br>
              <a:rPr lang="nb-NO" sz="1800">
                <a:effectLst/>
                <a:latin typeface="Calibri" panose="020F0502020204030204" pitchFamily="34" charset="0"/>
                <a:ea typeface="Calibri" panose="020F0502020204030204" pitchFamily="34" charset="0"/>
                <a:cs typeface="Calibri"/>
              </a:rPr>
            </a:br>
            <a:endParaRPr lang="nb-NO" sz="1650">
              <a:latin typeface="Calibri"/>
              <a:cs typeface="Calibri"/>
            </a:endParaRPr>
          </a:p>
        </p:txBody>
      </p:sp>
      <p:sp>
        <p:nvSpPr>
          <p:cNvPr id="6" name="object 6"/>
          <p:cNvSpPr/>
          <p:nvPr/>
        </p:nvSpPr>
        <p:spPr>
          <a:xfrm>
            <a:off x="10561739" y="0"/>
            <a:ext cx="5478360" cy="9061450"/>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algn="l"/>
            <a:br>
              <a:rPr lang="nb-NO" b="0" i="0">
                <a:solidFill>
                  <a:srgbClr val="000000"/>
                </a:solidFill>
                <a:effectLst/>
                <a:latin typeface="Calibri" panose="020F0502020204030204" pitchFamily="34" charset="0"/>
              </a:rPr>
            </a:br>
            <a:endParaRPr lang="nb-NO" b="0" i="0">
              <a:solidFill>
                <a:srgbClr val="000000"/>
              </a:solidFill>
              <a:effectLst/>
              <a:latin typeface="Calibri" panose="020F0502020204030204" pitchFamily="34" charset="0"/>
            </a:endParaRPr>
          </a:p>
        </p:txBody>
      </p:sp>
      <p:sp>
        <p:nvSpPr>
          <p:cNvPr id="12" name="object 7">
            <a:extLst>
              <a:ext uri="{FF2B5EF4-FFF2-40B4-BE49-F238E27FC236}">
                <a16:creationId xmlns:a16="http://schemas.microsoft.com/office/drawing/2014/main" id="{EF0A4163-B11A-479B-84F9-7CA6C80EDA4D}"/>
              </a:ext>
            </a:extLst>
          </p:cNvPr>
          <p:cNvSpPr txBox="1"/>
          <p:nvPr/>
        </p:nvSpPr>
        <p:spPr>
          <a:xfrm>
            <a:off x="10803371" y="1949494"/>
            <a:ext cx="4841630" cy="843180"/>
          </a:xfrm>
          <a:prstGeom prst="rect">
            <a:avLst/>
          </a:prstGeom>
        </p:spPr>
        <p:txBody>
          <a:bodyPr vert="horz" wrap="square" lIns="0" tIns="12065" rIns="0" bIns="0" rtlCol="0">
            <a:spAutoFit/>
          </a:bodyPr>
          <a:lstStyle/>
          <a:p>
            <a:pPr marL="12700">
              <a:lnSpc>
                <a:spcPct val="100000"/>
              </a:lnSpc>
              <a:spcBef>
                <a:spcPts val="95"/>
              </a:spcBef>
            </a:pPr>
            <a:br>
              <a:rPr lang="nb-NO" sz="1800">
                <a:effectLst/>
                <a:latin typeface="Calibri" panose="020F0502020204030204" pitchFamily="34" charset="0"/>
                <a:ea typeface="Calibri" panose="020F0502020204030204" pitchFamily="34" charset="0"/>
              </a:rPr>
            </a:br>
            <a:br>
              <a:rPr lang="nb-NO" i="1">
                <a:effectLst/>
                <a:latin typeface="Calibri" panose="020F0502020204030204" pitchFamily="34" charset="0"/>
                <a:ea typeface="Calibri" panose="020F0502020204030204" pitchFamily="34" charset="0"/>
              </a:rPr>
            </a:br>
            <a:endParaRPr lang="nb-NO">
              <a:latin typeface="Calibri"/>
              <a:cs typeface="Calibri"/>
            </a:endParaRPr>
          </a:p>
        </p:txBody>
      </p:sp>
      <p:sp>
        <p:nvSpPr>
          <p:cNvPr id="7" name="TekstSylinder 6">
            <a:extLst>
              <a:ext uri="{FF2B5EF4-FFF2-40B4-BE49-F238E27FC236}">
                <a16:creationId xmlns:a16="http://schemas.microsoft.com/office/drawing/2014/main" id="{24373784-28DB-49F1-9ECA-F87E42C26F6F}"/>
              </a:ext>
            </a:extLst>
          </p:cNvPr>
          <p:cNvSpPr txBox="1"/>
          <p:nvPr/>
        </p:nvSpPr>
        <p:spPr>
          <a:xfrm>
            <a:off x="408397" y="846804"/>
            <a:ext cx="6906803" cy="6370975"/>
          </a:xfrm>
          <a:prstGeom prst="rect">
            <a:avLst/>
          </a:prstGeom>
          <a:noFill/>
        </p:spPr>
        <p:txBody>
          <a:bodyPr wrap="square" lIns="91440" tIns="45720" rIns="91440" bIns="45720" anchor="t">
            <a:spAutoFit/>
          </a:bodyPr>
          <a:lstStyle/>
          <a:p>
            <a:pPr rtl="0"/>
            <a:r>
              <a:rPr lang="nb-NO" sz="2400" b="1" i="0">
                <a:solidFill>
                  <a:srgbClr val="000000"/>
                </a:solidFill>
                <a:effectLst/>
                <a:latin typeface="Calibri"/>
                <a:cs typeface="Calibri"/>
              </a:rPr>
              <a:t>Formålet</a:t>
            </a:r>
            <a:br>
              <a:rPr lang="nb-NO" sz="1800" b="1" i="0">
                <a:effectLst/>
                <a:latin typeface="Calibri" panose="020F0502020204030204" pitchFamily="34" charset="0"/>
                <a:cs typeface="Calibri"/>
              </a:rPr>
            </a:br>
            <a:endParaRPr lang="nb-NO" sz="1800" b="1" i="0">
              <a:solidFill>
                <a:srgbClr val="000000"/>
              </a:solidFill>
              <a:effectLst/>
              <a:latin typeface="Calibri" panose="020F0502020204030204" pitchFamily="34" charset="0"/>
            </a:endParaRPr>
          </a:p>
          <a:p>
            <a:pPr rtl="0"/>
            <a:r>
              <a:rPr lang="nb-NO" sz="1800" b="0" i="0">
                <a:solidFill>
                  <a:srgbClr val="000000"/>
                </a:solidFill>
                <a:effectLst/>
                <a:latin typeface="Calibri"/>
                <a:cs typeface="Calibri"/>
              </a:rPr>
              <a:t>Formålet til </a:t>
            </a:r>
            <a:r>
              <a:rPr lang="nb-NO" b="0" i="0">
                <a:solidFill>
                  <a:schemeClr val="tx1"/>
                </a:solidFill>
                <a:latin typeface="Calibri"/>
                <a:cs typeface="Times New Roman"/>
              </a:rPr>
              <a:t>Mobbeombudet er å bidra til at alle barnehagebarn og grunnskoleelever har det trygt og godt i sin barnehage og på sin skole. Mobbeombudet har </a:t>
            </a:r>
            <a:r>
              <a:rPr lang="nb-NO">
                <a:solidFill>
                  <a:schemeClr val="tx1"/>
                </a:solidFill>
                <a:latin typeface="Calibri"/>
                <a:cs typeface="Times New Roman"/>
              </a:rPr>
              <a:t>et særlig ansvar for å sikre at barnets rett til å bli hørt ivaretas og at barnets beste legges til grunn for de valgene som gjøres på vegne av barnet. </a:t>
            </a:r>
          </a:p>
          <a:p>
            <a:pPr rtl="0"/>
            <a:br>
              <a:rPr lang="nb-NO" sz="1800" b="0" i="0">
                <a:effectLst/>
                <a:latin typeface="Calibri"/>
                <a:cs typeface="Calibri"/>
              </a:rPr>
            </a:br>
            <a:r>
              <a:rPr lang="nb-NO" sz="2400" b="1" i="0" err="1">
                <a:solidFill>
                  <a:srgbClr val="000000"/>
                </a:solidFill>
                <a:effectLst/>
                <a:latin typeface="Calibri"/>
                <a:cs typeface="Calibri"/>
              </a:rPr>
              <a:t>Bærekraftsmål</a:t>
            </a:r>
            <a:br>
              <a:rPr lang="nb-NO" sz="1800" b="0" i="0">
                <a:effectLst/>
                <a:latin typeface="Calibri"/>
                <a:cs typeface="Calibri"/>
              </a:rPr>
            </a:br>
            <a:endParaRPr lang="nb-NO" sz="1800" b="0" i="0">
              <a:solidFill>
                <a:srgbClr val="000000"/>
              </a:solidFill>
              <a:effectLst/>
              <a:latin typeface="Calibri"/>
            </a:endParaRPr>
          </a:p>
          <a:p>
            <a:pPr rtl="0"/>
            <a:r>
              <a:rPr lang="nb-NO" sz="1800">
                <a:latin typeface="Calibri"/>
                <a:cs typeface="Segoe UI"/>
              </a:rPr>
              <a:t>Arbeidet skal også bygge på to av </a:t>
            </a:r>
            <a:r>
              <a:rPr lang="nb-NO" sz="1800" err="1">
                <a:latin typeface="Calibri"/>
                <a:cs typeface="Segoe UI"/>
              </a:rPr>
              <a:t>bærekraftsmålene</a:t>
            </a:r>
            <a:r>
              <a:rPr lang="nb-NO" sz="1800">
                <a:latin typeface="Calibri"/>
                <a:cs typeface="Segoe UI"/>
              </a:rPr>
              <a:t> til FN.</a:t>
            </a:r>
            <a:endParaRPr lang="nb-NO">
              <a:latin typeface="Calibri"/>
              <a:cs typeface="Segoe UI"/>
            </a:endParaRPr>
          </a:p>
          <a:p>
            <a:endParaRPr lang="nb-NO" sz="1800">
              <a:latin typeface="Calibri"/>
              <a:cs typeface="Segoe UI"/>
            </a:endParaRPr>
          </a:p>
          <a:p>
            <a:r>
              <a:rPr lang="nb-NO" sz="1800" err="1">
                <a:latin typeface="Calibri"/>
                <a:cs typeface="Segoe UI"/>
              </a:rPr>
              <a:t>Bærekraftsmål</a:t>
            </a:r>
            <a:r>
              <a:rPr lang="nb-NO" sz="1800">
                <a:latin typeface="Calibri"/>
                <a:cs typeface="Segoe UI"/>
              </a:rPr>
              <a:t> 3: God helse og livskvalitet</a:t>
            </a:r>
            <a:br>
              <a:rPr lang="nb-NO" sz="1800">
                <a:latin typeface="Calibri"/>
                <a:cs typeface="Segoe UI"/>
              </a:rPr>
            </a:br>
            <a:r>
              <a:rPr lang="nb-NO" sz="1800">
                <a:latin typeface="Calibri"/>
                <a:cs typeface="Segoe UI"/>
              </a:rPr>
              <a:t>God helse </a:t>
            </a:r>
            <a:r>
              <a:rPr lang="nb-NO" sz="1800" dirty="0">
                <a:latin typeface="Calibri"/>
                <a:cs typeface="Segoe UI"/>
              </a:rPr>
              <a:t>er </a:t>
            </a:r>
            <a:r>
              <a:rPr lang="nb-NO" sz="1800">
                <a:latin typeface="Calibri"/>
                <a:cs typeface="Segoe UI"/>
              </a:rPr>
              <a:t>en grunnleggende forutsetning for menneskers mulighet til å nå sitt fulle potensiale og for å bidra til utvikling i samfunnet.</a:t>
            </a:r>
            <a:r>
              <a:rPr lang="en-US" sz="1800">
                <a:latin typeface="WordVisiCarriageReturn_MSFontService"/>
              </a:rPr>
              <a:t>  </a:t>
            </a:r>
            <a:br>
              <a:rPr lang="en-US" sz="1800">
                <a:latin typeface="WordVisiCarriageReturn_MSFontService"/>
              </a:rPr>
            </a:br>
            <a:br>
              <a:rPr lang="en-US" sz="1800">
                <a:latin typeface="WordVisiCarriageReturn_MSFontService"/>
              </a:rPr>
            </a:br>
            <a:r>
              <a:rPr lang="en-US" sz="1800" err="1">
                <a:latin typeface="WordVisiCarriageReturn_MSFontService"/>
              </a:rPr>
              <a:t>Bærekraftsmål</a:t>
            </a:r>
            <a:r>
              <a:rPr lang="en-US" sz="1800">
                <a:latin typeface="WordVisiCarriageReturn_MSFontService"/>
              </a:rPr>
              <a:t> </a:t>
            </a:r>
            <a:r>
              <a:rPr lang="nb-NO" sz="1800">
                <a:latin typeface="Calibri"/>
                <a:cs typeface="Segoe UI"/>
              </a:rPr>
              <a:t>4: God utdanning</a:t>
            </a:r>
            <a:br>
              <a:rPr lang="nb-NO" sz="1800">
                <a:latin typeface="Calibri"/>
                <a:cs typeface="Segoe UI"/>
              </a:rPr>
            </a:br>
            <a:r>
              <a:rPr lang="nb-NO" sz="1800">
                <a:latin typeface="Calibri"/>
                <a:cs typeface="Segoe UI"/>
              </a:rPr>
              <a:t>Inkluderende opplæring av god kvalitet. Det handler ikke bare om retten til skolegang, men også at en får gode lærere og kvalitet i undervisningen hele veien fra barneskolen til universitet.</a:t>
            </a:r>
            <a:endParaRPr lang="nb-NO"/>
          </a:p>
          <a:p>
            <a:pPr rtl="0"/>
            <a:endParaRPr lang="nb-NO">
              <a:latin typeface="+mn-lt"/>
              <a:cs typeface="Segoe UI"/>
            </a:endParaRPr>
          </a:p>
          <a:p>
            <a:pPr rtl="0"/>
            <a:endParaRPr lang="nb-NO">
              <a:latin typeface="+mn-lt"/>
            </a:endParaRPr>
          </a:p>
        </p:txBody>
      </p:sp>
      <p:sp>
        <p:nvSpPr>
          <p:cNvPr id="8" name="TekstSylinder 7">
            <a:extLst>
              <a:ext uri="{FF2B5EF4-FFF2-40B4-BE49-F238E27FC236}">
                <a16:creationId xmlns:a16="http://schemas.microsoft.com/office/drawing/2014/main" id="{BD5C1424-33EE-4652-91BF-0FDCC431BEBE}"/>
              </a:ext>
            </a:extLst>
          </p:cNvPr>
          <p:cNvSpPr txBox="1"/>
          <p:nvPr/>
        </p:nvSpPr>
        <p:spPr>
          <a:xfrm>
            <a:off x="10937989" y="846804"/>
            <a:ext cx="4725859" cy="7917552"/>
          </a:xfrm>
          <a:prstGeom prst="rect">
            <a:avLst/>
          </a:prstGeom>
          <a:noFill/>
        </p:spPr>
        <p:txBody>
          <a:bodyPr wrap="square" lIns="91440" tIns="45720" rIns="91440" bIns="45720" anchor="t">
            <a:spAutoFit/>
          </a:bodyPr>
          <a:lstStyle/>
          <a:p>
            <a:pPr algn="l"/>
            <a:r>
              <a:rPr lang="nb-NO" sz="2400" b="1" i="0">
                <a:solidFill>
                  <a:srgbClr val="000000"/>
                </a:solidFill>
                <a:effectLst/>
                <a:latin typeface="Calibri"/>
                <a:cs typeface="Calibri"/>
              </a:rPr>
              <a:t>Oppgaver:</a:t>
            </a:r>
            <a:r>
              <a:rPr lang="nb-NO" sz="2400" b="0" i="0">
                <a:solidFill>
                  <a:srgbClr val="000000"/>
                </a:solidFill>
                <a:effectLst/>
                <a:latin typeface="WordVisiCarriageReturn_MSFontService"/>
              </a:rPr>
              <a:t> </a:t>
            </a:r>
            <a:br>
              <a:rPr lang="nb-NO" sz="1800" b="0" i="0">
                <a:effectLst/>
                <a:latin typeface="WordVisiCarriageReturn_MSFontService"/>
              </a:rPr>
            </a:br>
            <a:endParaRPr lang="nb-NO" sz="1800" b="0" i="0">
              <a:solidFill>
                <a:srgbClr val="000000"/>
              </a:solidFill>
              <a:effectLst/>
              <a:latin typeface="WordVisiCarriageReturn_MSFontService"/>
            </a:endParaRPr>
          </a:p>
          <a:p>
            <a:pPr lvl="2" algn="l"/>
            <a:r>
              <a:rPr lang="nb-NO" b="0" i="0">
                <a:solidFill>
                  <a:schemeClr val="tx1"/>
                </a:solidFill>
                <a:effectLst/>
                <a:latin typeface="Calibri"/>
                <a:cs typeface="Calibri"/>
              </a:rPr>
              <a:t>Mobbeombudet skal jobbe aktivt for å gjøre ombudsordningen kjent.</a:t>
            </a:r>
            <a:br>
              <a:rPr lang="nb-NO" b="0" i="0">
                <a:solidFill>
                  <a:schemeClr val="tx1"/>
                </a:solidFill>
                <a:effectLst/>
                <a:latin typeface="Calibri" panose="020F0502020204030204" pitchFamily="34" charset="0"/>
                <a:cs typeface="Calibri"/>
              </a:rPr>
            </a:br>
            <a:endParaRPr lang="nb-NO" b="0" i="0">
              <a:solidFill>
                <a:schemeClr val="tx1"/>
              </a:solidFill>
              <a:effectLst/>
              <a:latin typeface="Calibri" panose="020F0502020204030204" pitchFamily="34" charset="0"/>
            </a:endParaRPr>
          </a:p>
          <a:p>
            <a:pPr algn="l"/>
            <a:r>
              <a:rPr lang="nb-NO">
                <a:solidFill>
                  <a:schemeClr val="tx1"/>
                </a:solidFill>
                <a:latin typeface="Calibri"/>
                <a:cs typeface="Calibri"/>
              </a:rPr>
              <a:t>Mobbeombudet skal b</a:t>
            </a:r>
            <a:r>
              <a:rPr lang="nb-NO" b="0" i="0">
                <a:solidFill>
                  <a:schemeClr val="tx1"/>
                </a:solidFill>
                <a:effectLst/>
                <a:latin typeface="Calibri"/>
                <a:cs typeface="Calibri"/>
              </a:rPr>
              <a:t>esvare henvendelser og </a:t>
            </a:r>
            <a:r>
              <a:rPr lang="nb-NO">
                <a:solidFill>
                  <a:schemeClr val="tx1"/>
                </a:solidFill>
                <a:latin typeface="Calibri"/>
                <a:cs typeface="Calibri"/>
              </a:rPr>
              <a:t>gi hjelp og støtte til</a:t>
            </a:r>
            <a:r>
              <a:rPr lang="nb-NO" b="0" i="0">
                <a:solidFill>
                  <a:schemeClr val="tx1"/>
                </a:solidFill>
                <a:effectLst/>
                <a:latin typeface="Calibri"/>
                <a:cs typeface="Calibri"/>
              </a:rPr>
              <a:t> </a:t>
            </a:r>
            <a:r>
              <a:rPr lang="nb-NO">
                <a:solidFill>
                  <a:schemeClr val="tx1"/>
                </a:solidFill>
                <a:latin typeface="Calibri"/>
                <a:cs typeface="Calibri"/>
              </a:rPr>
              <a:t>barn, elever og foresatte der barnehage- eller skolemiljø oppleves utfordrende. Mobbeombudet skal tale barnas og elevenes sak og sikre deres rett til å bli hørt.</a:t>
            </a:r>
            <a:br>
              <a:rPr lang="nb-NO" b="0" i="0">
                <a:solidFill>
                  <a:schemeClr val="tx1"/>
                </a:solidFill>
                <a:effectLst/>
                <a:latin typeface="Calibri"/>
                <a:cs typeface="Calibri"/>
              </a:rPr>
            </a:br>
            <a:endParaRPr lang="nb-NO" b="0" i="0">
              <a:solidFill>
                <a:schemeClr val="tx1"/>
              </a:solidFill>
              <a:effectLst/>
              <a:latin typeface="Calibri"/>
            </a:endParaRPr>
          </a:p>
          <a:p>
            <a:pPr algn="l"/>
            <a:r>
              <a:rPr lang="nb-NO" b="0" i="0">
                <a:solidFill>
                  <a:schemeClr val="tx1"/>
                </a:solidFill>
                <a:effectLst/>
                <a:latin typeface="Calibri"/>
                <a:cs typeface="Calibri"/>
              </a:rPr>
              <a:t>Mobbeombudet skal arbeide for at barn og elevers rett til et trygt og godt miljø ivaretas og </a:t>
            </a:r>
            <a:r>
              <a:rPr lang="nb-NO">
                <a:solidFill>
                  <a:schemeClr val="tx1"/>
                </a:solidFill>
                <a:latin typeface="Calibri"/>
                <a:cs typeface="Calibri"/>
              </a:rPr>
              <a:t>gi skoler, barnehager og kommuner faglig støtte og veiledning for å oppnå dette slik at barnets beste ivaretas. </a:t>
            </a:r>
            <a:br>
              <a:rPr lang="nb-NO" b="0" i="0">
                <a:solidFill>
                  <a:schemeClr val="tx1"/>
                </a:solidFill>
                <a:effectLst/>
                <a:latin typeface="Calibri" panose="020F0502020204030204" pitchFamily="34" charset="0"/>
                <a:cs typeface="Calibri"/>
              </a:rPr>
            </a:br>
            <a:endParaRPr lang="nb-NO" b="0" i="0">
              <a:solidFill>
                <a:schemeClr val="tx1"/>
              </a:solidFill>
              <a:effectLst/>
              <a:latin typeface="Calibri" panose="020F0502020204030204" pitchFamily="34" charset="0"/>
            </a:endParaRPr>
          </a:p>
          <a:p>
            <a:pPr algn="l"/>
            <a:r>
              <a:rPr lang="nb-NO" b="0" i="0">
                <a:solidFill>
                  <a:schemeClr val="tx1"/>
                </a:solidFill>
                <a:effectLst/>
                <a:latin typeface="Calibri"/>
                <a:cs typeface="Calibri"/>
              </a:rPr>
              <a:t>Mobbeombudet skal arbeide forebyggende gjennom informasjonsspredning </a:t>
            </a:r>
            <a:r>
              <a:rPr lang="nb-NO">
                <a:solidFill>
                  <a:schemeClr val="tx1"/>
                </a:solidFill>
                <a:latin typeface="Calibri"/>
                <a:cs typeface="Calibri"/>
              </a:rPr>
              <a:t>til barn, elever og foresatte og gjennom kompetansehevende tiltak i samarbeid med barnehager, skoler og kommuner.</a:t>
            </a:r>
            <a:r>
              <a:rPr lang="nb-NO" b="0" i="0">
                <a:solidFill>
                  <a:schemeClr val="tx1"/>
                </a:solidFill>
                <a:effectLst/>
                <a:latin typeface="Calibri"/>
                <a:cs typeface="Calibri"/>
              </a:rPr>
              <a:t> </a:t>
            </a:r>
            <a:br>
              <a:rPr lang="nb-NO" b="0" i="0">
                <a:solidFill>
                  <a:schemeClr val="tx1"/>
                </a:solidFill>
                <a:effectLst/>
                <a:latin typeface="Calibri" panose="020F0502020204030204" pitchFamily="34" charset="0"/>
                <a:cs typeface="Calibri"/>
              </a:rPr>
            </a:br>
            <a:br>
              <a:rPr lang="nb-NO" b="0" i="0">
                <a:solidFill>
                  <a:schemeClr val="tx1"/>
                </a:solidFill>
                <a:effectLst/>
                <a:latin typeface="Calibri" panose="020F0502020204030204" pitchFamily="34" charset="0"/>
                <a:cs typeface="Calibri"/>
              </a:rPr>
            </a:br>
            <a:r>
              <a:rPr lang="nb-NO">
                <a:solidFill>
                  <a:schemeClr val="tx1"/>
                </a:solidFill>
                <a:latin typeface="Calibri"/>
                <a:cs typeface="Calibri"/>
              </a:rPr>
              <a:t>Mobbeombudet skal bidra til å aktivere det tverrfaglige nivået lokalt og gi faglig støtte slik at barnehagen, skolen og kommunen selv kan ivareta barnets behov. </a:t>
            </a:r>
            <a:br>
              <a:rPr lang="nb-NO" b="0" i="0">
                <a:solidFill>
                  <a:schemeClr val="tx1"/>
                </a:solidFill>
                <a:effectLst/>
                <a:latin typeface="Calibri"/>
                <a:cs typeface="Calibri"/>
              </a:rPr>
            </a:br>
            <a:endParaRPr kumimoji="0" lang="nb-NO" sz="1650" b="0" i="0" u="none" strike="noStrike" kern="0" cap="none" spc="0" normalizeH="0" baseline="0" noProof="0">
              <a:ln>
                <a:noFill/>
              </a:ln>
              <a:solidFill>
                <a:schemeClr val="tx1"/>
              </a:solidFill>
              <a:effectLst/>
              <a:uLnTx/>
              <a:uFillTx/>
              <a:latin typeface="Calibri"/>
              <a:cs typeface="Calibri"/>
            </a:endParaRPr>
          </a:p>
        </p:txBody>
      </p:sp>
      <p:sp>
        <p:nvSpPr>
          <p:cNvPr id="11" name="Plassholder for bunntekst 10">
            <a:extLst>
              <a:ext uri="{FF2B5EF4-FFF2-40B4-BE49-F238E27FC236}">
                <a16:creationId xmlns:a16="http://schemas.microsoft.com/office/drawing/2014/main" id="{F83DDFE6-9893-4695-9EFB-CD505D9E71EB}"/>
              </a:ext>
            </a:extLst>
          </p:cNvPr>
          <p:cNvSpPr>
            <a:spLocks noGrp="1"/>
          </p:cNvSpPr>
          <p:nvPr>
            <p:ph type="ftr" sz="quarter" idx="5"/>
          </p:nvPr>
        </p:nvSpPr>
        <p:spPr/>
        <p:txBody>
          <a:bodyPr/>
          <a:lstStyle/>
          <a:p>
            <a:r>
              <a:rPr lang="nb-NO"/>
              <a:t>4</a:t>
            </a:r>
          </a:p>
        </p:txBody>
      </p:sp>
    </p:spTree>
    <p:extLst>
      <p:ext uri="{BB962C8B-B14F-4D97-AF65-F5344CB8AC3E}">
        <p14:creationId xmlns:p14="http://schemas.microsoft.com/office/powerpoint/2010/main" val="307466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8398" y="344917"/>
            <a:ext cx="376618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ÅRSRAPPORT Mobbeombudet</a:t>
            </a:r>
            <a:r>
              <a:rPr lang="nb-NO" sz="1650" b="1" spc="35">
                <a:solidFill>
                  <a:srgbClr val="009787"/>
                </a:solidFill>
                <a:latin typeface="Calibri"/>
                <a:cs typeface="Calibri"/>
              </a:rPr>
              <a:t> </a:t>
            </a:r>
            <a:endParaRPr lang="nb-NO" sz="1650">
              <a:latin typeface="Calibri"/>
              <a:cs typeface="Calibri"/>
            </a:endParaRPr>
          </a:p>
        </p:txBody>
      </p:sp>
      <p:sp>
        <p:nvSpPr>
          <p:cNvPr id="4" name="object 4"/>
          <p:cNvSpPr txBox="1"/>
          <p:nvPr/>
        </p:nvSpPr>
        <p:spPr>
          <a:xfrm>
            <a:off x="395099" y="2168525"/>
            <a:ext cx="8370078" cy="6660157"/>
          </a:xfrm>
          <a:prstGeom prst="rect">
            <a:avLst/>
          </a:prstGeom>
        </p:spPr>
        <p:txBody>
          <a:bodyPr vert="horz" wrap="square" lIns="0" tIns="12065" rIns="0" bIns="0" rtlCol="0" anchor="t">
            <a:spAutoFit/>
          </a:bodyPr>
          <a:lstStyle/>
          <a:p>
            <a:pPr fontAlgn="base"/>
            <a:r>
              <a:rPr lang="nb-NO" sz="1800">
                <a:solidFill>
                  <a:schemeClr val="tx1"/>
                </a:solidFill>
                <a:effectLst/>
                <a:latin typeface="Calibri"/>
                <a:ea typeface="Times New Roman" panose="02020603050405020304" pitchFamily="18" charset="0"/>
                <a:cs typeface="Calibri"/>
              </a:rPr>
              <a:t>Mobbeombudet arbeider aktivt for å spre kunnskap om barns og elevers rett til trygge og gode miljøer i sin barnehage og på sin skole. Dette gjøres blant annet gjennom deltagelse på foreldremøter, elevøkter ute på skolene, bruk av sosiale medier og deltagelse i den offentlige debatten gjennom uttalelser til medier.</a:t>
            </a:r>
            <a:r>
              <a:rPr lang="nb-NO" sz="1800">
                <a:solidFill>
                  <a:schemeClr val="tx1"/>
                </a:solidFill>
                <a:effectLst/>
                <a:latin typeface="Calibri"/>
                <a:ea typeface="SimHei"/>
                <a:cs typeface="Calibri"/>
              </a:rPr>
              <a:t> </a:t>
            </a:r>
            <a:r>
              <a:rPr lang="nb-NO">
                <a:solidFill>
                  <a:schemeClr val="tx1"/>
                </a:solidFill>
                <a:latin typeface="Calibri"/>
                <a:ea typeface="SimHei"/>
                <a:cs typeface="Calibri"/>
              </a:rPr>
              <a:t>Dette bidrar også til økt synlighet og tilgjengelighet av ombudsrollen for de som har behov for hjelp og støtte. Vi ser at der mobbeombudet gjør seg aktivt synlig kommer også henvendelsene. </a:t>
            </a:r>
            <a:endParaRPr lang="nb-NO" sz="1800">
              <a:solidFill>
                <a:schemeClr val="tx1"/>
              </a:solidFill>
              <a:effectLst/>
              <a:latin typeface="Calibri"/>
              <a:ea typeface="SimHei"/>
              <a:cs typeface="Calibri"/>
            </a:endParaRPr>
          </a:p>
          <a:p>
            <a:pPr fontAlgn="base"/>
            <a:endParaRPr lang="nb-NO" sz="1800">
              <a:solidFill>
                <a:schemeClr val="tx1"/>
              </a:solidFill>
              <a:effectLst/>
              <a:latin typeface="Calibri"/>
              <a:ea typeface="Times New Roman" panose="02020603050405020304" pitchFamily="18" charset="0"/>
              <a:cs typeface="Calibri"/>
            </a:endParaRPr>
          </a:p>
          <a:p>
            <a:r>
              <a:rPr lang="nb-NO">
                <a:solidFill>
                  <a:schemeClr val="tx1"/>
                </a:solidFill>
                <a:latin typeface="Calibri"/>
                <a:ea typeface="SimHei"/>
                <a:cs typeface="Calibri"/>
              </a:rPr>
              <a:t>God</a:t>
            </a:r>
            <a:r>
              <a:rPr lang="nb-NO" sz="1800">
                <a:solidFill>
                  <a:schemeClr val="tx1"/>
                </a:solidFill>
                <a:effectLst/>
                <a:latin typeface="Calibri"/>
                <a:ea typeface="SimHei"/>
                <a:cs typeface="Calibri"/>
              </a:rPr>
              <a:t> kompetanse og forståelse for den ansattes plikter og ansvar i personalet har avgjørende betydning for hvor godt skoler og barnehager evner å ivareta sine miljøer.</a:t>
            </a:r>
            <a:r>
              <a:rPr lang="nb-NO" sz="1800" dirty="0">
                <a:solidFill>
                  <a:schemeClr val="tx1"/>
                </a:solidFill>
                <a:effectLst/>
                <a:latin typeface="Calibri"/>
                <a:ea typeface="SimHei"/>
                <a:cs typeface="Calibri"/>
              </a:rPr>
              <a:t> Mobbeombudet ser at særlig anerkjennelse av subjektivitetsprinsippet har positiv effekt. Derfor prioriteres deltagelse på personalmøter, fagøkter og veiledning </a:t>
            </a:r>
            <a:r>
              <a:rPr lang="nb-NO" sz="1800">
                <a:solidFill>
                  <a:schemeClr val="tx1"/>
                </a:solidFill>
                <a:effectLst/>
                <a:latin typeface="Calibri"/>
                <a:ea typeface="SimHei"/>
                <a:cs typeface="Calibri"/>
              </a:rPr>
              <a:t>i </a:t>
            </a:r>
            <a:r>
              <a:rPr lang="nb-NO" sz="1800" dirty="0">
                <a:solidFill>
                  <a:schemeClr val="tx1"/>
                </a:solidFill>
                <a:effectLst/>
                <a:latin typeface="Calibri"/>
                <a:ea typeface="SimHei"/>
                <a:cs typeface="Calibri"/>
              </a:rPr>
              <a:t>kommuner, skoler og barnehager. </a:t>
            </a:r>
            <a:endParaRPr lang="nb-NO" sz="1800">
              <a:solidFill>
                <a:schemeClr val="tx1"/>
              </a:solidFill>
              <a:effectLst/>
              <a:latin typeface="Calibri"/>
              <a:ea typeface="SimHei"/>
              <a:cs typeface="Calibri"/>
            </a:endParaRPr>
          </a:p>
          <a:p>
            <a:endParaRPr lang="nb-NO" sz="1800" dirty="0">
              <a:solidFill>
                <a:schemeClr val="tx1"/>
              </a:solidFill>
              <a:effectLst/>
              <a:latin typeface="Calibri"/>
              <a:ea typeface="SimHei"/>
              <a:cs typeface="Calibri"/>
            </a:endParaRPr>
          </a:p>
          <a:p>
            <a:r>
              <a:rPr lang="nb-NO" sz="1800" dirty="0">
                <a:solidFill>
                  <a:schemeClr val="tx1"/>
                </a:solidFill>
                <a:effectLst/>
                <a:latin typeface="Calibri"/>
                <a:ea typeface="SimHei"/>
                <a:cs typeface="Calibri"/>
              </a:rPr>
              <a:t>En stor del av mobbeombudets arbeid dreier seg om støtte, råd og veiledning i saker knyttet til enkeltbarn/elever og barne-/elevgrupper. Vi etterstreber at hver sak også settes i sammenheng med systemlæring, slik at skolen, barnehagen eller kommunen videreutvikler sin praksis. </a:t>
            </a:r>
          </a:p>
          <a:p>
            <a:endParaRPr lang="nb-NO" sz="1800" dirty="0">
              <a:effectLst/>
              <a:latin typeface="Calibri"/>
              <a:ea typeface="Calibri"/>
              <a:cs typeface="Calibri"/>
            </a:endParaRPr>
          </a:p>
          <a:p>
            <a:r>
              <a:rPr lang="nb-NO" sz="1800" dirty="0">
                <a:effectLst/>
                <a:latin typeface="Calibri"/>
                <a:ea typeface="Calibri"/>
                <a:cs typeface="Calibri"/>
              </a:rPr>
              <a:t>I tilknytning til skoler og barnehager er det flere kommunale aktører som er medansvarlig for å sikre ivaretagelsen av barns og elevers rettigheter gjennom utdanningsløpet. Mobbeombudet arbeider for at trygg og god oppvekst skal være et helhetlig kommunalt ansvar der en sikrer godt samarbeid og felles innsats for å nå dette målet. Kommunene i Vestfold og Telemark er ulikt organisert og det vil være et prioritert arbei</a:t>
            </a:r>
            <a:r>
              <a:rPr lang="nb-NO" dirty="0">
                <a:latin typeface="Calibri"/>
                <a:ea typeface="Calibri"/>
                <a:cs typeface="Calibri"/>
              </a:rPr>
              <a:t>d </a:t>
            </a:r>
            <a:r>
              <a:rPr lang="nb-NO" sz="1800" dirty="0">
                <a:effectLst/>
                <a:latin typeface="Calibri"/>
                <a:ea typeface="Calibri"/>
                <a:cs typeface="Calibri"/>
              </a:rPr>
              <a:t>fremover å systematisere arbeidet med å bidra til lokale nettverk for ressurs- og ansvarspersoner.</a:t>
            </a:r>
            <a:endParaRPr lang="nb-NO" dirty="0">
              <a:latin typeface="Calibri"/>
              <a:cs typeface="Calibri"/>
            </a:endParaRPr>
          </a:p>
        </p:txBody>
      </p:sp>
      <p:sp>
        <p:nvSpPr>
          <p:cNvPr id="12" name="object 7">
            <a:extLst>
              <a:ext uri="{FF2B5EF4-FFF2-40B4-BE49-F238E27FC236}">
                <a16:creationId xmlns:a16="http://schemas.microsoft.com/office/drawing/2014/main" id="{EF0A4163-B11A-479B-84F9-7CA6C80EDA4D}"/>
              </a:ext>
            </a:extLst>
          </p:cNvPr>
          <p:cNvSpPr txBox="1"/>
          <p:nvPr/>
        </p:nvSpPr>
        <p:spPr>
          <a:xfrm>
            <a:off x="10803371" y="1949494"/>
            <a:ext cx="4841630" cy="843180"/>
          </a:xfrm>
          <a:prstGeom prst="rect">
            <a:avLst/>
          </a:prstGeom>
        </p:spPr>
        <p:txBody>
          <a:bodyPr vert="horz" wrap="square" lIns="0" tIns="12065" rIns="0" bIns="0" rtlCol="0">
            <a:spAutoFit/>
          </a:bodyPr>
          <a:lstStyle/>
          <a:p>
            <a:pPr marL="12700">
              <a:lnSpc>
                <a:spcPct val="100000"/>
              </a:lnSpc>
              <a:spcBef>
                <a:spcPts val="95"/>
              </a:spcBef>
            </a:pPr>
            <a:br>
              <a:rPr lang="nb-NO" sz="1800">
                <a:effectLst/>
                <a:latin typeface="Calibri" panose="020F0502020204030204" pitchFamily="34" charset="0"/>
                <a:ea typeface="Calibri" panose="020F0502020204030204" pitchFamily="34" charset="0"/>
              </a:rPr>
            </a:br>
            <a:br>
              <a:rPr lang="nb-NO" i="1">
                <a:effectLst/>
                <a:latin typeface="Calibri" panose="020F0502020204030204" pitchFamily="34" charset="0"/>
                <a:ea typeface="Calibri" panose="020F0502020204030204" pitchFamily="34" charset="0"/>
              </a:rPr>
            </a:br>
            <a:endParaRPr lang="nb-NO">
              <a:latin typeface="Calibri"/>
              <a:cs typeface="Calibri"/>
            </a:endParaRPr>
          </a:p>
        </p:txBody>
      </p:sp>
      <p:sp>
        <p:nvSpPr>
          <p:cNvPr id="7" name="object 3">
            <a:extLst>
              <a:ext uri="{FF2B5EF4-FFF2-40B4-BE49-F238E27FC236}">
                <a16:creationId xmlns:a16="http://schemas.microsoft.com/office/drawing/2014/main" id="{4359E1C7-2D47-4275-8651-AB6C09CCDDDB}"/>
              </a:ext>
            </a:extLst>
          </p:cNvPr>
          <p:cNvSpPr txBox="1"/>
          <p:nvPr/>
        </p:nvSpPr>
        <p:spPr>
          <a:xfrm>
            <a:off x="395099" y="829681"/>
            <a:ext cx="9126853" cy="1122743"/>
          </a:xfrm>
          <a:prstGeom prst="rect">
            <a:avLst/>
          </a:prstGeom>
        </p:spPr>
        <p:txBody>
          <a:bodyPr vert="horz" wrap="square" lIns="0" tIns="14605" rIns="0" bIns="0" rtlCol="0">
            <a:spAutoFit/>
          </a:bodyPr>
          <a:lstStyle/>
          <a:p>
            <a:pPr marL="12700">
              <a:lnSpc>
                <a:spcPct val="100000"/>
              </a:lnSpc>
              <a:spcBef>
                <a:spcPts val="115"/>
              </a:spcBef>
            </a:pPr>
            <a:r>
              <a:rPr lang="nb-NO" sz="7200" b="1" spc="180">
                <a:solidFill>
                  <a:srgbClr val="009787"/>
                </a:solidFill>
                <a:latin typeface="Calibri"/>
                <a:cs typeface="Calibri"/>
              </a:rPr>
              <a:t>Forebyggende arbeid</a:t>
            </a:r>
            <a:endParaRPr lang="nb-NO" sz="7200">
              <a:latin typeface="Calibri"/>
              <a:cs typeface="Calibri"/>
            </a:endParaRPr>
          </a:p>
        </p:txBody>
      </p:sp>
      <p:sp>
        <p:nvSpPr>
          <p:cNvPr id="9" name="object 7">
            <a:extLst>
              <a:ext uri="{FF2B5EF4-FFF2-40B4-BE49-F238E27FC236}">
                <a16:creationId xmlns:a16="http://schemas.microsoft.com/office/drawing/2014/main" id="{2E3E301D-76A3-41B6-92DD-217EF98997F7}"/>
              </a:ext>
            </a:extLst>
          </p:cNvPr>
          <p:cNvSpPr txBox="1"/>
          <p:nvPr/>
        </p:nvSpPr>
        <p:spPr>
          <a:xfrm>
            <a:off x="11202720" y="2168525"/>
            <a:ext cx="4120834" cy="1525418"/>
          </a:xfrm>
          <a:prstGeom prst="rect">
            <a:avLst/>
          </a:prstGeom>
        </p:spPr>
        <p:txBody>
          <a:bodyPr vert="horz" wrap="square" lIns="0" tIns="12065" rIns="0" bIns="0" rtlCol="0">
            <a:spAutoFit/>
          </a:bodyPr>
          <a:lstStyle/>
          <a:p>
            <a:pPr marL="12700">
              <a:lnSpc>
                <a:spcPct val="100000"/>
              </a:lnSpc>
              <a:spcBef>
                <a:spcPts val="95"/>
              </a:spcBef>
            </a:pPr>
            <a:endParaRPr lang="nb-NO" i="0">
              <a:effectLst/>
              <a:latin typeface="Calibri" panose="020F0502020204030204" pitchFamily="34" charset="0"/>
              <a:ea typeface="Calibri" panose="020F0502020204030204" pitchFamily="34" charset="0"/>
            </a:endParaRPr>
          </a:p>
          <a:p>
            <a:pPr marL="12700">
              <a:lnSpc>
                <a:spcPct val="100000"/>
              </a:lnSpc>
              <a:spcBef>
                <a:spcPts val="95"/>
              </a:spcBef>
            </a:pPr>
            <a:endParaRPr lang="nb-NO">
              <a:latin typeface="Calibri" panose="020F0502020204030204" pitchFamily="34" charset="0"/>
              <a:ea typeface="Calibri" panose="020F0502020204030204" pitchFamily="34" charset="0"/>
            </a:endParaRPr>
          </a:p>
          <a:p>
            <a:pPr marL="12700">
              <a:lnSpc>
                <a:spcPct val="100000"/>
              </a:lnSpc>
              <a:spcBef>
                <a:spcPts val="95"/>
              </a:spcBef>
            </a:pPr>
            <a:endParaRPr lang="nb-NO" i="0">
              <a:effectLst/>
              <a:latin typeface="Calibri" panose="020F0502020204030204" pitchFamily="34" charset="0"/>
              <a:ea typeface="Calibri" panose="020F0502020204030204" pitchFamily="34" charset="0"/>
            </a:endParaRPr>
          </a:p>
          <a:p>
            <a:pPr algn="l"/>
            <a:endParaRPr lang="nn-NO" sz="1400" i="1">
              <a:solidFill>
                <a:srgbClr val="121C58"/>
              </a:solidFill>
              <a:latin typeface="Barneombudet"/>
            </a:endParaRPr>
          </a:p>
          <a:p>
            <a:pPr algn="l"/>
            <a:endParaRPr lang="nn-NO" sz="1400" b="0" i="0">
              <a:solidFill>
                <a:srgbClr val="121C58"/>
              </a:solidFill>
              <a:effectLst/>
              <a:latin typeface="Barneombudet"/>
            </a:endParaRPr>
          </a:p>
          <a:p>
            <a:pPr marL="349885" marR="0" lvl="0" defTabSz="914400" eaLnBrk="1" fontAlgn="auto" latinLnBrk="0" hangingPunct="1">
              <a:lnSpc>
                <a:spcPct val="100000"/>
              </a:lnSpc>
              <a:spcBef>
                <a:spcPts val="195"/>
              </a:spcBef>
              <a:spcAft>
                <a:spcPts val="0"/>
              </a:spcAft>
              <a:buClrTx/>
              <a:buSzTx/>
              <a:tabLst/>
              <a:defRPr/>
            </a:pPr>
            <a:endParaRPr kumimoji="0" sz="1300" b="0" i="0" u="none" strike="noStrike" kern="0" cap="none" spc="0" normalizeH="0" baseline="0" noProof="0">
              <a:ln>
                <a:noFill/>
              </a:ln>
              <a:solidFill>
                <a:schemeClr val="tx1"/>
              </a:solidFill>
              <a:effectLst/>
              <a:uLnTx/>
              <a:uFillTx/>
              <a:latin typeface="Calibri"/>
              <a:cs typeface="Calibri"/>
            </a:endParaRPr>
          </a:p>
        </p:txBody>
      </p:sp>
      <p:sp>
        <p:nvSpPr>
          <p:cNvPr id="10" name="object 6">
            <a:extLst>
              <a:ext uri="{FF2B5EF4-FFF2-40B4-BE49-F238E27FC236}">
                <a16:creationId xmlns:a16="http://schemas.microsoft.com/office/drawing/2014/main" id="{57DC7166-F6A5-41FB-BD01-EE132548B14A}"/>
              </a:ext>
            </a:extLst>
          </p:cNvPr>
          <p:cNvSpPr/>
          <p:nvPr/>
        </p:nvSpPr>
        <p:spPr>
          <a:xfrm>
            <a:off x="10536573" y="0"/>
            <a:ext cx="5631126" cy="9061450"/>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algn="l"/>
            <a:endParaRPr lang="nn-NO" b="1" i="0">
              <a:solidFill>
                <a:srgbClr val="121C58"/>
              </a:solidFill>
              <a:effectLst/>
              <a:latin typeface="Barneombudet"/>
            </a:endParaRPr>
          </a:p>
        </p:txBody>
      </p:sp>
      <p:sp>
        <p:nvSpPr>
          <p:cNvPr id="13" name="TekstSylinder 12">
            <a:extLst>
              <a:ext uri="{FF2B5EF4-FFF2-40B4-BE49-F238E27FC236}">
                <a16:creationId xmlns:a16="http://schemas.microsoft.com/office/drawing/2014/main" id="{DF729B3E-AC1C-43BC-BB12-A622C998F579}"/>
              </a:ext>
            </a:extLst>
          </p:cNvPr>
          <p:cNvSpPr txBox="1"/>
          <p:nvPr/>
        </p:nvSpPr>
        <p:spPr>
          <a:xfrm>
            <a:off x="11057197" y="1365756"/>
            <a:ext cx="4725859" cy="3116238"/>
          </a:xfrm>
          <a:prstGeom prst="rect">
            <a:avLst/>
          </a:prstGeom>
          <a:noFill/>
        </p:spPr>
        <p:txBody>
          <a:bodyPr wrap="square">
            <a:spAutoFit/>
          </a:bodyPr>
          <a:lstStyle/>
          <a:p>
            <a:pPr marL="12700">
              <a:lnSpc>
                <a:spcPct val="100000"/>
              </a:lnSpc>
              <a:spcBef>
                <a:spcPts val="95"/>
              </a:spcBef>
            </a:pPr>
            <a:r>
              <a:rPr lang="nb-NO" sz="1600" dirty="0">
                <a:effectLst/>
                <a:latin typeface="Calibri" panose="020F0502020204030204" pitchFamily="34" charset="0"/>
                <a:ea typeface="Calibri" panose="020F0502020204030204" pitchFamily="34" charset="0"/>
              </a:rPr>
              <a:t>Subjektivitetsprinsippet: Det er barnets </a:t>
            </a:r>
            <a:r>
              <a:rPr lang="nb-NO" sz="1600" dirty="0">
                <a:latin typeface="Calibri" panose="020F0502020204030204" pitchFamily="34" charset="0"/>
                <a:ea typeface="Calibri" panose="020F0502020204030204" pitchFamily="34" charset="0"/>
              </a:rPr>
              <a:t>subjektive opplevelse av eget miljø som avgjør om det brytes mot barnets rett til å ha det trygt og godt. Barnet har rett til å selv å definere sin egen situasjon. </a:t>
            </a:r>
          </a:p>
          <a:p>
            <a:pPr marL="12700">
              <a:lnSpc>
                <a:spcPct val="100000"/>
              </a:lnSpc>
              <a:spcBef>
                <a:spcPts val="95"/>
              </a:spcBef>
            </a:pPr>
            <a:endParaRPr lang="nb-NO" sz="1600" dirty="0">
              <a:latin typeface="Calibri" panose="020F0502020204030204" pitchFamily="34" charset="0"/>
              <a:ea typeface="Calibri" panose="020F0502020204030204" pitchFamily="34" charset="0"/>
            </a:endParaRPr>
          </a:p>
          <a:p>
            <a:pPr marL="12700">
              <a:lnSpc>
                <a:spcPct val="100000"/>
              </a:lnSpc>
              <a:spcBef>
                <a:spcPts val="95"/>
              </a:spcBef>
            </a:pPr>
            <a:r>
              <a:rPr lang="nb-NO" sz="1600" b="1" dirty="0">
                <a:effectLst/>
                <a:latin typeface="Calibri" panose="020F0502020204030204" pitchFamily="34" charset="0"/>
                <a:ea typeface="Calibri" panose="020F0502020204030204" pitchFamily="34" charset="0"/>
              </a:rPr>
              <a:t>-Mobbeombudet ser at de skolene og de barnehagene som anerkjenner </a:t>
            </a:r>
            <a:r>
              <a:rPr lang="nb-NO" sz="1600" b="1" dirty="0" err="1">
                <a:effectLst/>
                <a:latin typeface="Calibri" panose="020F0502020204030204" pitchFamily="34" charset="0"/>
                <a:ea typeface="Calibri" panose="020F0502020204030204" pitchFamily="34" charset="0"/>
              </a:rPr>
              <a:t>subjektivitetprinsippet</a:t>
            </a:r>
            <a:r>
              <a:rPr lang="nb-NO" sz="1600" b="1" dirty="0">
                <a:effectLst/>
                <a:latin typeface="Calibri" panose="020F0502020204030204" pitchFamily="34" charset="0"/>
                <a:ea typeface="Calibri" panose="020F0502020204030204" pitchFamily="34" charset="0"/>
              </a:rPr>
              <a:t> og lar dette gjennomsyre sitt arbeid i å forebygge, avdekke og følge opp i større grad lykkes med å oppfylle barnets rett til et trygt og godt miljø.</a:t>
            </a:r>
            <a:endParaRPr lang="nb-NO" sz="1600" b="1" i="0" dirty="0">
              <a:effectLst/>
              <a:latin typeface="Calibri" panose="020F0502020204030204" pitchFamily="34" charset="0"/>
              <a:ea typeface="Calibri" panose="020F0502020204030204" pitchFamily="34" charset="0"/>
            </a:endParaRPr>
          </a:p>
          <a:p>
            <a:pPr marL="12700">
              <a:lnSpc>
                <a:spcPct val="100000"/>
              </a:lnSpc>
              <a:spcBef>
                <a:spcPts val="95"/>
              </a:spcBef>
            </a:pPr>
            <a:endParaRPr lang="nb-NO">
              <a:latin typeface="Calibri" panose="020F0502020204030204" pitchFamily="34" charset="0"/>
              <a:ea typeface="Calibri" panose="020F0502020204030204" pitchFamily="34" charset="0"/>
            </a:endParaRPr>
          </a:p>
        </p:txBody>
      </p:sp>
      <p:sp>
        <p:nvSpPr>
          <p:cNvPr id="11" name="Plassholder for bunntekst 10">
            <a:extLst>
              <a:ext uri="{FF2B5EF4-FFF2-40B4-BE49-F238E27FC236}">
                <a16:creationId xmlns:a16="http://schemas.microsoft.com/office/drawing/2014/main" id="{7FF3FF74-4941-4EDD-9359-5DB4812F5D27}"/>
              </a:ext>
            </a:extLst>
          </p:cNvPr>
          <p:cNvSpPr>
            <a:spLocks noGrp="1"/>
          </p:cNvSpPr>
          <p:nvPr>
            <p:ph type="ftr" sz="quarter" idx="5"/>
          </p:nvPr>
        </p:nvSpPr>
        <p:spPr/>
        <p:txBody>
          <a:bodyPr/>
          <a:lstStyle/>
          <a:p>
            <a:r>
              <a:rPr lang="nb-NO"/>
              <a:t>6</a:t>
            </a:r>
          </a:p>
        </p:txBody>
      </p:sp>
      <p:pic>
        <p:nvPicPr>
          <p:cNvPr id="5" name="Bilde 4" descr="Et bilde som inneholder tre, utendørs, person, gress&#10;&#10;Automatisk generert beskrivelse">
            <a:extLst>
              <a:ext uri="{FF2B5EF4-FFF2-40B4-BE49-F238E27FC236}">
                <a16:creationId xmlns:a16="http://schemas.microsoft.com/office/drawing/2014/main" id="{4A2B7E56-473A-4E9B-9CBA-7B8EEE811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9611" y="4481993"/>
            <a:ext cx="3012547" cy="4453137"/>
          </a:xfrm>
          <a:prstGeom prst="rect">
            <a:avLst/>
          </a:prstGeom>
        </p:spPr>
      </p:pic>
    </p:spTree>
    <p:extLst>
      <p:ext uri="{BB962C8B-B14F-4D97-AF65-F5344CB8AC3E}">
        <p14:creationId xmlns:p14="http://schemas.microsoft.com/office/powerpoint/2010/main" val="100826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036089" cy="906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tekst, utendørs&#10;&#10;Automatisk generert beskrivelse">
            <a:extLst>
              <a:ext uri="{FF2B5EF4-FFF2-40B4-BE49-F238E27FC236}">
                <a16:creationId xmlns:a16="http://schemas.microsoft.com/office/drawing/2014/main" id="{7B3ACF90-0224-4D28-8FAC-6AC90816296F}"/>
              </a:ext>
            </a:extLst>
          </p:cNvPr>
          <p:cNvPicPr>
            <a:picLocks noChangeAspect="1"/>
          </p:cNvPicPr>
          <p:nvPr/>
        </p:nvPicPr>
        <p:blipFill rotWithShape="1">
          <a:blip r:embed="rId2">
            <a:extLst>
              <a:ext uri="{28A0092B-C50C-407E-A947-70E740481C1C}">
                <a14:useLocalDpi xmlns:a14="http://schemas.microsoft.com/office/drawing/2010/main" val="0"/>
              </a:ext>
            </a:extLst>
          </a:blip>
          <a:srcRect l="3447" r="2841"/>
          <a:stretch/>
        </p:blipFill>
        <p:spPr>
          <a:xfrm>
            <a:off x="2" y="10"/>
            <a:ext cx="10380615" cy="906144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2603" y="0"/>
            <a:ext cx="9297493" cy="90614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10544500" y="468930"/>
            <a:ext cx="5028567" cy="3683619"/>
          </a:xfrm>
          <a:prstGeom prst="rect">
            <a:avLst/>
          </a:prstGeom>
        </p:spPr>
        <p:txBody>
          <a:bodyPr vert="horz" lIns="91440" tIns="45720" rIns="91440" bIns="45720" rtlCol="0" anchor="ctr">
            <a:noAutofit/>
          </a:bodyPr>
          <a:lstStyle/>
          <a:p>
            <a:br>
              <a:rPr lang="nb-NO" sz="2000"/>
            </a:br>
            <a:r>
              <a:rPr lang="nb-NO" sz="2000"/>
              <a:t>«Hei! </a:t>
            </a:r>
            <a:br>
              <a:rPr lang="nb-NO" sz="2000" dirty="0"/>
            </a:br>
            <a:r>
              <a:rPr lang="nb-NO" sz="2000"/>
              <a:t>Jeg var på foredraget ditt i kveld, som pappa og styremedlem i fotballgruppa.</a:t>
            </a:r>
            <a:br>
              <a:rPr lang="nb-NO" sz="2000"/>
            </a:br>
            <a:r>
              <a:rPr lang="nb-NO" sz="2000"/>
              <a:t> </a:t>
            </a:r>
            <a:br>
              <a:rPr lang="nb-NO" sz="2000"/>
            </a:br>
            <a:r>
              <a:rPr lang="nb-NO" sz="2000"/>
              <a:t>Det var utrolig inspirerende å høre på deg! Jeg opplevde en unik innsikt i temaet, presentert med eksemplariske deler humor, alvor og sårbarhet. Så igjen: Takk for et inspirerende og tankevekkende foredrag! </a:t>
            </a:r>
            <a:r>
              <a:rPr lang="en-US" sz="2000" i="1" kern="1200" spc="220">
                <a:solidFill>
                  <a:schemeClr val="tx1"/>
                </a:solidFill>
                <a:latin typeface="+mj-lt"/>
                <a:cs typeface="+mj-cs"/>
              </a:rPr>
              <a:t>»</a:t>
            </a:r>
            <a:endParaRPr lang="en-US" sz="2000" kern="1200">
              <a:solidFill>
                <a:schemeClr val="tx1"/>
              </a:solidFill>
              <a:latin typeface="+mj-lt"/>
              <a:cs typeface="+mj-cs"/>
            </a:endParaRPr>
          </a:p>
        </p:txBody>
      </p:sp>
      <p:sp>
        <p:nvSpPr>
          <p:cNvPr id="4" name="object 4"/>
          <p:cNvSpPr txBox="1"/>
          <p:nvPr/>
        </p:nvSpPr>
        <p:spPr>
          <a:xfrm>
            <a:off x="11089462" y="4530726"/>
            <a:ext cx="4019909" cy="2314212"/>
          </a:xfrm>
          <a:prstGeom prst="rect">
            <a:avLst/>
          </a:prstGeom>
        </p:spPr>
        <p:txBody>
          <a:bodyPr vert="horz" lIns="91440" tIns="45720" rIns="91440" bIns="45720" rtlCol="0" anchor="t">
            <a:normAutofit/>
          </a:bodyPr>
          <a:lstStyle/>
          <a:p>
            <a:pPr algn="l" rtl="0">
              <a:lnSpc>
                <a:spcPct val="90000"/>
              </a:lnSpc>
              <a:spcBef>
                <a:spcPts val="115"/>
              </a:spcBef>
            </a:pPr>
            <a:r>
              <a:rPr lang="nb-NO" sz="2000" b="1" kern="1200" spc="80">
                <a:solidFill>
                  <a:srgbClr val="B3DBD9"/>
                </a:solidFill>
                <a:latin typeface="+mn-lt"/>
                <a:ea typeface="+mn-ea"/>
                <a:cs typeface="+mn-cs"/>
              </a:rPr>
              <a:t>Fra deltager på åpent folkemøte om voksenrollens betydning for barne- og ungdomsmiljøet.  Foreninger og lag var spesielt oppfordret til å delta</a:t>
            </a:r>
            <a:endParaRPr lang="nb-NO" sz="2000" b="1" kern="1200">
              <a:solidFill>
                <a:srgbClr val="B3DBD9"/>
              </a:solidFill>
              <a:latin typeface="+mn-lt"/>
              <a:ea typeface="+mn-ea"/>
              <a:cs typeface="+mn-cs"/>
            </a:endParaRPr>
          </a:p>
        </p:txBody>
      </p:sp>
      <p:sp>
        <p:nvSpPr>
          <p:cNvPr id="10" name="Plassholder for bunntekst 9">
            <a:extLst>
              <a:ext uri="{FF2B5EF4-FFF2-40B4-BE49-F238E27FC236}">
                <a16:creationId xmlns:a16="http://schemas.microsoft.com/office/drawing/2014/main" id="{6D7B98B1-7183-4509-B3DA-3A89E4D7C50F}"/>
              </a:ext>
            </a:extLst>
          </p:cNvPr>
          <p:cNvSpPr>
            <a:spLocks noGrp="1"/>
          </p:cNvSpPr>
          <p:nvPr>
            <p:ph type="ftr" sz="quarter" idx="5"/>
          </p:nvPr>
        </p:nvSpPr>
        <p:spPr>
          <a:xfrm>
            <a:off x="5313283" y="8398621"/>
            <a:ext cx="5413533" cy="482439"/>
          </a:xfrm>
        </p:spPr>
        <p:txBody>
          <a:bodyPr vert="horz" lIns="91440" tIns="45720" rIns="91440" bIns="45720" rtlCol="0" anchor="ctr">
            <a:normAutofit/>
          </a:bodyPr>
          <a:lstStyle/>
          <a:p>
            <a:pPr rtl="0">
              <a:spcAft>
                <a:spcPts val="600"/>
              </a:spcAft>
              <a:defRPr/>
            </a:pPr>
            <a:r>
              <a:rPr lang="en-US" sz="1200" kern="1200">
                <a:solidFill>
                  <a:srgbClr val="FFFFFF"/>
                </a:solidFill>
                <a:latin typeface="Calibri" panose="020F0502020204030204"/>
                <a:ea typeface="+mn-ea"/>
                <a:cs typeface="+mn-cs"/>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67594" y="2182569"/>
            <a:ext cx="8090536" cy="7012176"/>
          </a:xfrm>
          <a:prstGeom prst="rect">
            <a:avLst/>
          </a:prstGeom>
        </p:spPr>
        <p:txBody>
          <a:bodyPr vert="horz" wrap="square" lIns="0" tIns="12065" rIns="0" bIns="0" rtlCol="0" anchor="t">
            <a:spAutoFit/>
          </a:bodyPr>
          <a:lstStyle/>
          <a:p>
            <a:pPr>
              <a:lnSpc>
                <a:spcPct val="107000"/>
              </a:lnSpc>
              <a:spcAft>
                <a:spcPts val="1200"/>
              </a:spcAft>
            </a:pPr>
            <a:r>
              <a:rPr lang="nb-NO" sz="1800">
                <a:solidFill>
                  <a:schemeClr val="tx1"/>
                </a:solidFill>
                <a:effectLst/>
                <a:latin typeface="Calibri"/>
                <a:ea typeface="Calibri" panose="020F0502020204030204" pitchFamily="34" charset="0"/>
                <a:cs typeface="Calibri"/>
              </a:rPr>
              <a:t>FNs barnekonvensjon slår fast at barn har rett til å bli hørt, til deltakelse og innflytelse</a:t>
            </a:r>
            <a:r>
              <a:rPr lang="nb-NO" sz="1800" dirty="0">
                <a:solidFill>
                  <a:schemeClr val="tx1"/>
                </a:solidFill>
                <a:effectLst/>
                <a:latin typeface="Calibri"/>
                <a:ea typeface="Calibri" panose="020F0502020204030204" pitchFamily="34" charset="0"/>
                <a:cs typeface="Calibri"/>
              </a:rPr>
              <a:t> på egen situasjon</a:t>
            </a:r>
            <a:r>
              <a:rPr lang="nb-NO" sz="1800">
                <a:solidFill>
                  <a:schemeClr val="tx1"/>
                </a:solidFill>
                <a:effectLst/>
                <a:latin typeface="Calibri"/>
                <a:ea typeface="Calibri" panose="020F0502020204030204" pitchFamily="34" charset="0"/>
                <a:cs typeface="Calibri"/>
              </a:rPr>
              <a:t>. (Forente nasjoner, 1989, artikkel 12). </a:t>
            </a:r>
            <a:br>
              <a:rPr lang="nb-NO" sz="1800">
                <a:solidFill>
                  <a:schemeClr val="tx1"/>
                </a:solidFill>
                <a:effectLst/>
                <a:latin typeface="Calibri"/>
                <a:ea typeface="Calibri" panose="020F0502020204030204" pitchFamily="34" charset="0"/>
                <a:cs typeface="Calibri"/>
              </a:rPr>
            </a:br>
            <a:endParaRPr lang="nb-NO" sz="1800" dirty="0">
              <a:solidFill>
                <a:schemeClr val="tx1"/>
              </a:solidFill>
              <a:effectLst/>
              <a:latin typeface="Calibri"/>
              <a:ea typeface="Calibri" panose="020F0502020204030204" pitchFamily="34" charset="0"/>
              <a:cs typeface="Calibri"/>
            </a:endParaRPr>
          </a:p>
          <a:p>
            <a:pPr>
              <a:lnSpc>
                <a:spcPct val="107000"/>
              </a:lnSpc>
              <a:spcAft>
                <a:spcPts val="1200"/>
              </a:spcAft>
            </a:pPr>
            <a:r>
              <a:rPr lang="nb-NO" dirty="0">
                <a:solidFill>
                  <a:schemeClr val="tx1"/>
                </a:solidFill>
                <a:latin typeface="Calibri"/>
                <a:ea typeface="Calibri" panose="020F0502020204030204" pitchFamily="34" charset="0"/>
                <a:cs typeface="Calibri"/>
              </a:rPr>
              <a:t>Mobbeombudet ser at i</a:t>
            </a:r>
            <a:r>
              <a:rPr lang="nb-NO" sz="1800" dirty="0">
                <a:solidFill>
                  <a:schemeClr val="tx1"/>
                </a:solidFill>
                <a:effectLst/>
                <a:latin typeface="Calibri"/>
                <a:ea typeface="Calibri" panose="020F0502020204030204" pitchFamily="34" charset="0"/>
                <a:cs typeface="Calibri"/>
              </a:rPr>
              <a:t> saker der barn og elever opplever utfordringer i sitt barnehage- eller skolemiljø vil det være </a:t>
            </a:r>
            <a:r>
              <a:rPr lang="nb-NO" dirty="0">
                <a:solidFill>
                  <a:schemeClr val="tx1"/>
                </a:solidFill>
                <a:latin typeface="Calibri"/>
                <a:ea typeface="Calibri" panose="020F0502020204030204" pitchFamily="34" charset="0"/>
                <a:cs typeface="Calibri"/>
              </a:rPr>
              <a:t>helt nødvendig at barnet opplever seg sett, hørt og tatt på alvor. Tydelig støtte der voksne på skolen eller i barnehagen tar ansvar for barnets situasjon har stor betydning for positiv utvikling av saken og kompensering for negative konsekvenser for barnet. </a:t>
            </a:r>
            <a:endParaRPr lang="nb-NO" sz="1800" dirty="0">
              <a:solidFill>
                <a:schemeClr val="tx1"/>
              </a:solidFill>
              <a:effectLst/>
              <a:latin typeface="Calibri"/>
              <a:ea typeface="Calibri" panose="020F0502020204030204" pitchFamily="34" charset="0"/>
              <a:cs typeface="Calibri"/>
            </a:endParaRPr>
          </a:p>
          <a:p>
            <a:pPr>
              <a:lnSpc>
                <a:spcPct val="107000"/>
              </a:lnSpc>
              <a:spcAft>
                <a:spcPts val="1200"/>
              </a:spcAft>
            </a:pPr>
            <a:r>
              <a:rPr lang="nb-NO" dirty="0">
                <a:solidFill>
                  <a:schemeClr val="tx1"/>
                </a:solidFill>
                <a:latin typeface="Calibri"/>
                <a:ea typeface="Calibri" panose="020F0502020204030204" pitchFamily="34" charset="0"/>
                <a:cs typeface="Calibri"/>
              </a:rPr>
              <a:t>Mobbeombudet ønsker å påpeke at barnet har rett til å bli hørt, men ikke plikt til å uttale seg. Det er de voksnes ansvar å gi barnet forutsetninger til å føle det trygt å fortelle gjennom trygge relasjoner og en setting tilpasset barnet. Det er også viktig å være bevisst på at språk er mer enn ord, og at det er mange måter å høre et barn på. Det er åpenbart at den voksnes oppgave er å søke barnets frie stemme. Det betyr også at barnets nærpersoner, </a:t>
            </a:r>
            <a:r>
              <a:rPr lang="nb-NO">
                <a:solidFill>
                  <a:schemeClr val="tx1"/>
                </a:solidFill>
                <a:latin typeface="Calibri"/>
                <a:ea typeface="Calibri" panose="020F0502020204030204" pitchFamily="34" charset="0"/>
                <a:cs typeface="Calibri"/>
              </a:rPr>
              <a:t>som </a:t>
            </a:r>
            <a:r>
              <a:rPr lang="nb-NO" dirty="0">
                <a:solidFill>
                  <a:schemeClr val="tx1"/>
                </a:solidFill>
                <a:latin typeface="Calibri"/>
                <a:ea typeface="Calibri" panose="020F0502020204030204" pitchFamily="34" charset="0"/>
                <a:cs typeface="Calibri"/>
              </a:rPr>
              <a:t>foresatte og andre skal høres på vegne av barnet. </a:t>
            </a:r>
          </a:p>
          <a:p>
            <a:pPr>
              <a:lnSpc>
                <a:spcPct val="107000"/>
              </a:lnSpc>
              <a:spcAft>
                <a:spcPts val="1200"/>
              </a:spcAft>
            </a:pPr>
            <a:r>
              <a:rPr lang="nb-NO" dirty="0">
                <a:solidFill>
                  <a:schemeClr val="tx1"/>
                </a:solidFill>
                <a:latin typeface="Calibri"/>
                <a:ea typeface="Calibri" panose="020F0502020204030204" pitchFamily="34" charset="0"/>
                <a:cs typeface="Calibri"/>
              </a:rPr>
              <a:t>Det å bli hørt betyr ikke at man nødvendigvis skal ha siste ordet. Mobbeombudet erfarer at dersom barn blir hørt på en slik måte</a:t>
            </a:r>
            <a:r>
              <a:rPr lang="nb-NO">
                <a:solidFill>
                  <a:schemeClr val="tx1"/>
                </a:solidFill>
                <a:latin typeface="Calibri"/>
                <a:ea typeface="Calibri" panose="020F0502020204030204" pitchFamily="34" charset="0"/>
                <a:cs typeface="Calibri"/>
              </a:rPr>
              <a:t> at </a:t>
            </a:r>
            <a:r>
              <a:rPr lang="nb-NO" dirty="0">
                <a:solidFill>
                  <a:schemeClr val="tx1"/>
                </a:solidFill>
                <a:latin typeface="Calibri"/>
                <a:ea typeface="Calibri" panose="020F0502020204030204" pitchFamily="34" charset="0"/>
                <a:cs typeface="Calibri"/>
              </a:rPr>
              <a:t>de opplever å bli ansvarlig </a:t>
            </a:r>
            <a:r>
              <a:rPr lang="nb-NO">
                <a:solidFill>
                  <a:schemeClr val="tx1"/>
                </a:solidFill>
                <a:latin typeface="Calibri"/>
                <a:ea typeface="Calibri" panose="020F0502020204030204" pitchFamily="34" charset="0"/>
                <a:cs typeface="Calibri"/>
              </a:rPr>
              <a:t>for å </a:t>
            </a:r>
            <a:r>
              <a:rPr lang="nb-NO" dirty="0">
                <a:solidFill>
                  <a:schemeClr val="tx1"/>
                </a:solidFill>
                <a:latin typeface="Calibri"/>
                <a:ea typeface="Calibri" panose="020F0502020204030204" pitchFamily="34" charset="0"/>
                <a:cs typeface="Calibri"/>
              </a:rPr>
              <a:t>finne løsning på situasjonen, vil det kunne skape større utrygghet</a:t>
            </a:r>
            <a:r>
              <a:rPr lang="nb-NO">
                <a:solidFill>
                  <a:schemeClr val="tx1"/>
                </a:solidFill>
                <a:latin typeface="Calibri"/>
                <a:ea typeface="Calibri" panose="020F0502020204030204" pitchFamily="34" charset="0"/>
                <a:cs typeface="Calibri"/>
              </a:rPr>
              <a:t>. </a:t>
            </a:r>
            <a:r>
              <a:rPr lang="nb-NO" dirty="0">
                <a:solidFill>
                  <a:schemeClr val="tx1"/>
                </a:solidFill>
                <a:latin typeface="Calibri"/>
                <a:ea typeface="Calibri" panose="020F0502020204030204" pitchFamily="34" charset="0"/>
                <a:cs typeface="Calibri"/>
              </a:rPr>
              <a:t>Å høre et barn betyr at barnets selv skal kjenne at dets fortelling, opplevelser, ønsker </a:t>
            </a:r>
            <a:r>
              <a:rPr lang="nb-NO">
                <a:solidFill>
                  <a:schemeClr val="tx1"/>
                </a:solidFill>
                <a:latin typeface="Calibri"/>
                <a:ea typeface="Calibri" panose="020F0502020204030204" pitchFamily="34" charset="0"/>
                <a:cs typeface="Calibri"/>
              </a:rPr>
              <a:t>og </a:t>
            </a:r>
            <a:r>
              <a:rPr lang="nb-NO" dirty="0">
                <a:solidFill>
                  <a:schemeClr val="tx1"/>
                </a:solidFill>
                <a:latin typeface="Calibri"/>
                <a:ea typeface="Calibri" panose="020F0502020204030204" pitchFamily="34" charset="0"/>
                <a:cs typeface="Calibri"/>
              </a:rPr>
              <a:t>behov </a:t>
            </a:r>
            <a:r>
              <a:rPr lang="nb-NO">
                <a:solidFill>
                  <a:schemeClr val="tx1"/>
                </a:solidFill>
                <a:latin typeface="Calibri"/>
                <a:ea typeface="Calibri" panose="020F0502020204030204" pitchFamily="34" charset="0"/>
                <a:cs typeface="Calibri"/>
              </a:rPr>
              <a:t>har </a:t>
            </a:r>
            <a:r>
              <a:rPr lang="nb-NO" dirty="0">
                <a:solidFill>
                  <a:schemeClr val="tx1"/>
                </a:solidFill>
                <a:latin typeface="Calibri"/>
                <a:ea typeface="Calibri" panose="020F0502020204030204" pitchFamily="34" charset="0"/>
                <a:cs typeface="Calibri"/>
              </a:rPr>
              <a:t>betydning for de valgene som gjøres og for hvordan barnet ivaretas. Uten at de voksnes ansvar overføres til barnet. </a:t>
            </a:r>
            <a:br>
              <a:rPr lang="nb-NO" dirty="0">
                <a:solidFill>
                  <a:schemeClr val="tx1"/>
                </a:solidFill>
                <a:latin typeface="Calibri"/>
                <a:ea typeface="Calibri" panose="020F0502020204030204" pitchFamily="34" charset="0"/>
                <a:cs typeface="Calibri"/>
              </a:rPr>
            </a:br>
            <a:br>
              <a:rPr lang="nb-NO" dirty="0">
                <a:solidFill>
                  <a:schemeClr val="tx1"/>
                </a:solidFill>
                <a:latin typeface="Calibri"/>
                <a:ea typeface="Calibri" panose="020F0502020204030204" pitchFamily="34" charset="0"/>
                <a:cs typeface="Calibri"/>
              </a:rPr>
            </a:br>
            <a:endParaRPr lang="nb-NO" sz="2000">
              <a:solidFill>
                <a:schemeClr val="tx1"/>
              </a:solidFill>
              <a:effectLst/>
              <a:latin typeface="Calibri"/>
              <a:ea typeface="Calibri" panose="020F0502020204030204" pitchFamily="34" charset="0"/>
              <a:cs typeface="Calibri"/>
            </a:endParaRPr>
          </a:p>
        </p:txBody>
      </p:sp>
      <p:sp>
        <p:nvSpPr>
          <p:cNvPr id="6" name="object 6"/>
          <p:cNvSpPr/>
          <p:nvPr/>
        </p:nvSpPr>
        <p:spPr>
          <a:xfrm>
            <a:off x="10544961" y="0"/>
            <a:ext cx="5495139" cy="9128562"/>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algn="l"/>
            <a:endParaRPr lang="nn-NO" b="1" i="0">
              <a:solidFill>
                <a:srgbClr val="121C58"/>
              </a:solidFill>
              <a:effectLst/>
              <a:latin typeface="Barneombudet"/>
            </a:endParaRPr>
          </a:p>
        </p:txBody>
      </p:sp>
      <p:sp>
        <p:nvSpPr>
          <p:cNvPr id="7" name="object 4">
            <a:extLst>
              <a:ext uri="{FF2B5EF4-FFF2-40B4-BE49-F238E27FC236}">
                <a16:creationId xmlns:a16="http://schemas.microsoft.com/office/drawing/2014/main" id="{F07BEE60-5EA1-4C9B-8AFA-94178668B343}"/>
              </a:ext>
            </a:extLst>
          </p:cNvPr>
          <p:cNvSpPr txBox="1"/>
          <p:nvPr/>
        </p:nvSpPr>
        <p:spPr>
          <a:xfrm>
            <a:off x="567594" y="352613"/>
            <a:ext cx="38710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a:t>
            </a:r>
            <a:r>
              <a:rPr sz="1650" b="1" spc="180">
                <a:solidFill>
                  <a:srgbClr val="009787"/>
                </a:solidFill>
                <a:latin typeface="Calibri"/>
                <a:cs typeface="Calibri"/>
              </a:rPr>
              <a:t>SRAPPORT</a:t>
            </a:r>
            <a:r>
              <a:rPr sz="1650" b="1" spc="35">
                <a:solidFill>
                  <a:srgbClr val="009787"/>
                </a:solidFill>
                <a:latin typeface="Calibri"/>
                <a:cs typeface="Calibri"/>
              </a:rPr>
              <a:t> </a:t>
            </a:r>
            <a:r>
              <a:rPr lang="nb-NO" sz="1650" b="1" spc="35" dirty="0">
                <a:solidFill>
                  <a:srgbClr val="009787"/>
                </a:solidFill>
                <a:latin typeface="Calibri"/>
                <a:cs typeface="Calibri"/>
              </a:rPr>
              <a:t>Mobbeombudet</a:t>
            </a:r>
            <a:endParaRPr sz="1650">
              <a:latin typeface="Calibri"/>
              <a:cs typeface="Calibri"/>
            </a:endParaRPr>
          </a:p>
        </p:txBody>
      </p:sp>
      <p:sp>
        <p:nvSpPr>
          <p:cNvPr id="8" name="object 3">
            <a:extLst>
              <a:ext uri="{FF2B5EF4-FFF2-40B4-BE49-F238E27FC236}">
                <a16:creationId xmlns:a16="http://schemas.microsoft.com/office/drawing/2014/main" id="{3467CF3D-570E-4473-BE1E-6980D43A4B1F}"/>
              </a:ext>
            </a:extLst>
          </p:cNvPr>
          <p:cNvSpPr txBox="1"/>
          <p:nvPr/>
        </p:nvSpPr>
        <p:spPr>
          <a:xfrm>
            <a:off x="567594" y="840551"/>
            <a:ext cx="7041117" cy="753411"/>
          </a:xfrm>
          <a:prstGeom prst="rect">
            <a:avLst/>
          </a:prstGeom>
        </p:spPr>
        <p:txBody>
          <a:bodyPr vert="horz" wrap="square" lIns="0" tIns="14605" rIns="0" bIns="0" rtlCol="0">
            <a:spAutoFit/>
          </a:bodyPr>
          <a:lstStyle/>
          <a:p>
            <a:pPr marL="12700">
              <a:lnSpc>
                <a:spcPct val="100000"/>
              </a:lnSpc>
              <a:spcBef>
                <a:spcPts val="115"/>
              </a:spcBef>
            </a:pPr>
            <a:r>
              <a:rPr lang="nb-NO" sz="4800" b="1" spc="180">
                <a:solidFill>
                  <a:srgbClr val="009787"/>
                </a:solidFill>
                <a:latin typeface="Calibri"/>
                <a:cs typeface="Calibri"/>
              </a:rPr>
              <a:t>Barnets rett til å bli hørt</a:t>
            </a:r>
            <a:endParaRPr lang="nb-NO" sz="4800">
              <a:latin typeface="Calibri"/>
              <a:cs typeface="Calibri"/>
            </a:endParaRPr>
          </a:p>
        </p:txBody>
      </p:sp>
      <p:sp>
        <p:nvSpPr>
          <p:cNvPr id="12" name="object 7">
            <a:extLst>
              <a:ext uri="{FF2B5EF4-FFF2-40B4-BE49-F238E27FC236}">
                <a16:creationId xmlns:a16="http://schemas.microsoft.com/office/drawing/2014/main" id="{860A4A39-3417-4E21-8E55-3E8B5F8DBB60}"/>
              </a:ext>
            </a:extLst>
          </p:cNvPr>
          <p:cNvSpPr txBox="1"/>
          <p:nvPr/>
        </p:nvSpPr>
        <p:spPr>
          <a:xfrm>
            <a:off x="11132016" y="1401922"/>
            <a:ext cx="4120834" cy="4823756"/>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nb-NO" sz="2400" b="1" i="0" u="none" strike="noStrike" kern="0" cap="none" spc="130" normalizeH="0" baseline="0" noProof="0">
                <a:ln>
                  <a:noFill/>
                </a:ln>
                <a:solidFill>
                  <a:schemeClr val="tx1"/>
                </a:solidFill>
                <a:effectLst/>
                <a:uLnTx/>
                <a:uFillTx/>
                <a:latin typeface="Calibri"/>
                <a:cs typeface="Calibri"/>
              </a:rPr>
              <a:t>Barnekonvensjonen artikkel 12 </a:t>
            </a:r>
            <a:r>
              <a:rPr kumimoji="0" lang="nb-NO" sz="2400" b="1" i="0" u="none" strike="noStrike" kern="0" cap="none" spc="130" normalizeH="0" baseline="0" noProof="0" dirty="0">
                <a:ln>
                  <a:noFill/>
                </a:ln>
                <a:solidFill>
                  <a:schemeClr val="tx1"/>
                </a:solidFill>
                <a:effectLst/>
                <a:uLnTx/>
                <a:uFillTx/>
                <a:latin typeface="Calibri"/>
                <a:cs typeface="Calibri"/>
              </a:rPr>
              <a:t>nr. 1 </a:t>
            </a:r>
            <a:r>
              <a:rPr kumimoji="0" lang="nb-NO" sz="2400" b="1" i="0" u="none" strike="noStrike" kern="0" cap="none" spc="130" normalizeH="0" baseline="0" noProof="0">
                <a:ln>
                  <a:noFill/>
                </a:ln>
                <a:solidFill>
                  <a:schemeClr val="tx1"/>
                </a:solidFill>
                <a:effectLst/>
                <a:uLnTx/>
                <a:uFillTx/>
                <a:latin typeface="Calibri"/>
                <a:cs typeface="Calibri"/>
              </a:rPr>
              <a:t>– </a:t>
            </a:r>
            <a:r>
              <a:rPr lang="nb-NO" sz="2400" b="1" spc="130" dirty="0">
                <a:solidFill>
                  <a:schemeClr val="tx1"/>
                </a:solidFill>
                <a:latin typeface="Calibri"/>
                <a:cs typeface="Calibri"/>
              </a:rPr>
              <a:t>Barnets rett til å bli hørt</a:t>
            </a:r>
            <a:r>
              <a:rPr kumimoji="0" lang="nb-NO" sz="2400" b="1" i="0" u="none" strike="noStrike" kern="0" cap="none" spc="130" normalizeH="0" baseline="0" noProof="0">
                <a:ln>
                  <a:noFill/>
                </a:ln>
                <a:solidFill>
                  <a:schemeClr val="tx1"/>
                </a:solidFill>
                <a:effectLst/>
                <a:uLnTx/>
                <a:uFillTx/>
                <a:latin typeface="Calibri"/>
                <a:cs typeface="Calibri"/>
              </a:rPr>
              <a:t>:</a:t>
            </a:r>
            <a:endParaRPr kumimoji="0" sz="2400" b="0" i="0" u="none" strike="noStrike" kern="0" cap="none" spc="0" normalizeH="0" baseline="0" noProof="0">
              <a:ln>
                <a:noFill/>
              </a:ln>
              <a:solidFill>
                <a:schemeClr val="tx1"/>
              </a:solidFill>
              <a:effectLst/>
              <a:uLnTx/>
              <a:uFillTx/>
              <a:latin typeface="Calibri"/>
              <a:cs typeface="Calibri"/>
            </a:endParaRPr>
          </a:p>
          <a:p>
            <a:pPr algn="l"/>
            <a:br>
              <a:rPr lang="nn-NO" b="0" i="1">
                <a:solidFill>
                  <a:schemeClr val="tx1"/>
                </a:solidFill>
                <a:effectLst/>
                <a:latin typeface="Barneombudet"/>
              </a:rPr>
            </a:br>
            <a:r>
              <a:rPr lang="nn-NO" b="0" i="1">
                <a:solidFill>
                  <a:schemeClr val="tx1"/>
                </a:solidFill>
                <a:effectLst/>
                <a:latin typeface="Barneombudet"/>
              </a:rPr>
              <a:t>«</a:t>
            </a:r>
            <a:r>
              <a:rPr lang="nn-NO" i="1" dirty="0" err="1">
                <a:solidFill>
                  <a:schemeClr val="tx1"/>
                </a:solidFill>
                <a:latin typeface="Barneombudet"/>
              </a:rPr>
              <a:t>Partene</a:t>
            </a:r>
            <a:r>
              <a:rPr lang="nn-NO" i="1" dirty="0">
                <a:solidFill>
                  <a:schemeClr val="tx1"/>
                </a:solidFill>
                <a:latin typeface="Barneombudet"/>
              </a:rPr>
              <a:t> skal garantere et barn som er i stand til å danne seg egne </a:t>
            </a:r>
            <a:r>
              <a:rPr lang="nn-NO" i="1" dirty="0" err="1">
                <a:solidFill>
                  <a:schemeClr val="tx1"/>
                </a:solidFill>
                <a:latin typeface="Barneombudet"/>
              </a:rPr>
              <a:t>synspunkter</a:t>
            </a:r>
            <a:r>
              <a:rPr lang="nn-NO" i="1" dirty="0">
                <a:solidFill>
                  <a:schemeClr val="tx1"/>
                </a:solidFill>
                <a:latin typeface="Barneombudet"/>
              </a:rPr>
              <a:t>, retten til fritt å gi utrykk for disse </a:t>
            </a:r>
            <a:r>
              <a:rPr lang="nn-NO" i="1" dirty="0" err="1">
                <a:solidFill>
                  <a:schemeClr val="tx1"/>
                </a:solidFill>
                <a:latin typeface="Barneombudet"/>
              </a:rPr>
              <a:t>synspunkter</a:t>
            </a:r>
            <a:r>
              <a:rPr lang="nn-NO" i="1" dirty="0">
                <a:solidFill>
                  <a:schemeClr val="tx1"/>
                </a:solidFill>
                <a:latin typeface="Barneombudet"/>
              </a:rPr>
              <a:t> i alle forhold som </a:t>
            </a:r>
            <a:r>
              <a:rPr lang="nn-NO" i="1" dirty="0" err="1">
                <a:solidFill>
                  <a:schemeClr val="tx1"/>
                </a:solidFill>
                <a:latin typeface="Barneombudet"/>
              </a:rPr>
              <a:t>vedrører</a:t>
            </a:r>
            <a:r>
              <a:rPr lang="nn-NO" i="1" dirty="0">
                <a:solidFill>
                  <a:schemeClr val="tx1"/>
                </a:solidFill>
                <a:latin typeface="Barneombudet"/>
              </a:rPr>
              <a:t> barnet, og </a:t>
            </a:r>
            <a:r>
              <a:rPr lang="nn-NO" i="1" dirty="0" err="1">
                <a:solidFill>
                  <a:schemeClr val="tx1"/>
                </a:solidFill>
                <a:latin typeface="Barneombudet"/>
              </a:rPr>
              <a:t>tillegge</a:t>
            </a:r>
            <a:r>
              <a:rPr lang="nn-NO" i="1" dirty="0">
                <a:solidFill>
                  <a:schemeClr val="tx1"/>
                </a:solidFill>
                <a:latin typeface="Barneombudet"/>
              </a:rPr>
              <a:t> barnets </a:t>
            </a:r>
            <a:r>
              <a:rPr lang="nn-NO" i="1" dirty="0" err="1">
                <a:solidFill>
                  <a:schemeClr val="tx1"/>
                </a:solidFill>
                <a:latin typeface="Barneombudet"/>
              </a:rPr>
              <a:t>synspunkter</a:t>
            </a:r>
            <a:r>
              <a:rPr lang="nn-NO" i="1" dirty="0">
                <a:solidFill>
                  <a:schemeClr val="tx1"/>
                </a:solidFill>
                <a:latin typeface="Barneombudet"/>
              </a:rPr>
              <a:t> </a:t>
            </a:r>
            <a:r>
              <a:rPr lang="nn-NO" i="1" dirty="0" err="1">
                <a:solidFill>
                  <a:schemeClr val="tx1"/>
                </a:solidFill>
                <a:latin typeface="Barneombudet"/>
              </a:rPr>
              <a:t>behorlig</a:t>
            </a:r>
            <a:r>
              <a:rPr lang="nn-NO" i="1" dirty="0">
                <a:solidFill>
                  <a:schemeClr val="tx1"/>
                </a:solidFill>
                <a:latin typeface="Barneombudet"/>
              </a:rPr>
              <a:t> vekt i samsvar med </a:t>
            </a:r>
            <a:r>
              <a:rPr lang="nn-NO" i="1" dirty="0" err="1">
                <a:solidFill>
                  <a:schemeClr val="tx1"/>
                </a:solidFill>
                <a:latin typeface="Barneombudet"/>
              </a:rPr>
              <a:t>dets</a:t>
            </a:r>
            <a:r>
              <a:rPr lang="nn-NO" i="1" dirty="0">
                <a:solidFill>
                  <a:schemeClr val="tx1"/>
                </a:solidFill>
                <a:latin typeface="Barneombudet"/>
              </a:rPr>
              <a:t> alder og </a:t>
            </a:r>
            <a:r>
              <a:rPr lang="nn-NO" i="1" dirty="0" err="1">
                <a:solidFill>
                  <a:schemeClr val="tx1"/>
                </a:solidFill>
                <a:latin typeface="Barneombudet"/>
              </a:rPr>
              <a:t>modenhet</a:t>
            </a:r>
            <a:r>
              <a:rPr lang="nn-NO" i="1" dirty="0">
                <a:solidFill>
                  <a:schemeClr val="tx1"/>
                </a:solidFill>
                <a:latin typeface="Barneombudet"/>
              </a:rPr>
              <a:t>.</a:t>
            </a:r>
            <a:r>
              <a:rPr lang="nn-NO" b="0" i="1" dirty="0">
                <a:solidFill>
                  <a:schemeClr val="tx1"/>
                </a:solidFill>
                <a:effectLst/>
                <a:latin typeface="Barneombudet"/>
              </a:rPr>
              <a:t>»</a:t>
            </a:r>
            <a:br>
              <a:rPr lang="nn-NO" b="0" i="1" dirty="0">
                <a:solidFill>
                  <a:schemeClr val="tx1"/>
                </a:solidFill>
                <a:effectLst/>
                <a:latin typeface="Barneombudet"/>
              </a:rPr>
            </a:br>
            <a:endParaRPr lang="nn-NO" b="0" i="1" dirty="0">
              <a:solidFill>
                <a:schemeClr val="tx1"/>
              </a:solidFill>
              <a:effectLst/>
              <a:latin typeface="Barneombudet"/>
            </a:endParaRPr>
          </a:p>
          <a:p>
            <a:pPr algn="l"/>
            <a:br>
              <a:rPr lang="nn-NO" i="1" dirty="0">
                <a:solidFill>
                  <a:schemeClr val="tx1"/>
                </a:solidFill>
                <a:latin typeface="Barneombudet"/>
              </a:rPr>
            </a:br>
            <a:br>
              <a:rPr lang="nn-NO" i="1" dirty="0">
                <a:solidFill>
                  <a:schemeClr val="tx1"/>
                </a:solidFill>
                <a:latin typeface="Barneombudet"/>
              </a:rPr>
            </a:br>
            <a:endParaRPr lang="nn-NO" sz="1400" i="1">
              <a:solidFill>
                <a:schemeClr val="tx1"/>
              </a:solidFill>
              <a:latin typeface="Barneombudet"/>
            </a:endParaRPr>
          </a:p>
          <a:p>
            <a:pPr algn="l"/>
            <a:endParaRPr lang="nn-NO" sz="1400" b="0" i="0">
              <a:solidFill>
                <a:schemeClr val="tx1"/>
              </a:solidFill>
              <a:effectLst/>
              <a:latin typeface="Barneombudet"/>
            </a:endParaRPr>
          </a:p>
          <a:p>
            <a:pPr marL="349885" marR="0" lvl="0" defTabSz="914400" eaLnBrk="1" fontAlgn="auto" latinLnBrk="0" hangingPunct="1">
              <a:lnSpc>
                <a:spcPct val="100000"/>
              </a:lnSpc>
              <a:spcBef>
                <a:spcPts val="195"/>
              </a:spcBef>
              <a:spcAft>
                <a:spcPts val="0"/>
              </a:spcAft>
              <a:buClrTx/>
              <a:buSzTx/>
              <a:tabLst/>
              <a:defRPr/>
            </a:pPr>
            <a:endParaRPr kumimoji="0" sz="1300" b="0" i="0" u="none" strike="noStrike" kern="0" cap="none" spc="0" normalizeH="0" baseline="0" noProof="0">
              <a:ln>
                <a:noFill/>
              </a:ln>
              <a:solidFill>
                <a:schemeClr val="tx1"/>
              </a:solidFill>
              <a:effectLst/>
              <a:uLnTx/>
              <a:uFillTx/>
              <a:latin typeface="Calibri"/>
              <a:cs typeface="Calibri"/>
            </a:endParaRPr>
          </a:p>
        </p:txBody>
      </p:sp>
      <p:sp>
        <p:nvSpPr>
          <p:cNvPr id="10" name="Plassholder for bunntekst 9">
            <a:extLst>
              <a:ext uri="{FF2B5EF4-FFF2-40B4-BE49-F238E27FC236}">
                <a16:creationId xmlns:a16="http://schemas.microsoft.com/office/drawing/2014/main" id="{CE79A40E-655E-4136-9E5D-4244B01E7C89}"/>
              </a:ext>
            </a:extLst>
          </p:cNvPr>
          <p:cNvSpPr>
            <a:spLocks noGrp="1"/>
          </p:cNvSpPr>
          <p:nvPr>
            <p:ph type="ftr" sz="quarter" idx="5"/>
          </p:nvPr>
        </p:nvSpPr>
        <p:spPr/>
        <p:txBody>
          <a:bodyPr/>
          <a:lstStyle/>
          <a:p>
            <a:r>
              <a:rPr lang="nb-NO"/>
              <a:t>8</a:t>
            </a:r>
          </a:p>
        </p:txBody>
      </p:sp>
    </p:spTree>
    <p:extLst>
      <p:ext uri="{BB962C8B-B14F-4D97-AF65-F5344CB8AC3E}">
        <p14:creationId xmlns:p14="http://schemas.microsoft.com/office/powerpoint/2010/main" val="25855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7594" y="2182569"/>
            <a:ext cx="8090536" cy="6245492"/>
          </a:xfrm>
          <a:prstGeom prst="rect">
            <a:avLst/>
          </a:prstGeom>
        </p:spPr>
        <p:txBody>
          <a:bodyPr vert="horz" wrap="square" lIns="0" tIns="12065" rIns="0" bIns="0" rtlCol="0" anchor="t">
            <a:spAutoFit/>
          </a:bodyPr>
          <a:lstStyle/>
          <a:p>
            <a:pPr>
              <a:lnSpc>
                <a:spcPct val="107000"/>
              </a:lnSpc>
              <a:spcAft>
                <a:spcPts val="1200"/>
              </a:spcAft>
            </a:pPr>
            <a:r>
              <a:rPr lang="nb-NO" sz="1800">
                <a:solidFill>
                  <a:schemeClr val="tx1"/>
                </a:solidFill>
                <a:effectLst/>
                <a:latin typeface="Calibri"/>
                <a:ea typeface="Calibri" panose="020F0502020204030204" pitchFamily="34" charset="0"/>
                <a:cs typeface="Calibri"/>
              </a:rPr>
              <a:t>FNs barnekonvensjon slår fast at </a:t>
            </a:r>
            <a:r>
              <a:rPr lang="nb-NO" sz="1800" dirty="0">
                <a:solidFill>
                  <a:schemeClr val="tx1"/>
                </a:solidFill>
                <a:effectLst/>
                <a:latin typeface="Calibri"/>
                <a:ea typeface="Calibri" panose="020F0502020204030204" pitchFamily="34" charset="0"/>
                <a:cs typeface="Calibri"/>
              </a:rPr>
              <a:t>det skal gjøres en vurdering av hva som er </a:t>
            </a:r>
            <a:r>
              <a:rPr lang="nb-NO" sz="1800">
                <a:solidFill>
                  <a:schemeClr val="tx1"/>
                </a:solidFill>
                <a:effectLst/>
                <a:latin typeface="Calibri"/>
                <a:ea typeface="Calibri" panose="020F0502020204030204" pitchFamily="34" charset="0"/>
                <a:cs typeface="Calibri"/>
              </a:rPr>
              <a:t>til </a:t>
            </a:r>
            <a:r>
              <a:rPr lang="nb-NO" sz="1800" dirty="0">
                <a:solidFill>
                  <a:schemeClr val="tx1"/>
                </a:solidFill>
                <a:effectLst/>
                <a:latin typeface="Calibri"/>
                <a:ea typeface="Calibri" panose="020F0502020204030204" pitchFamily="34" charset="0"/>
                <a:cs typeface="Calibri"/>
              </a:rPr>
              <a:t>barnets beste før det tar avgjørelser som vil påvirke barnet </a:t>
            </a:r>
            <a:r>
              <a:rPr lang="nb-NO" sz="1800">
                <a:solidFill>
                  <a:schemeClr val="tx1"/>
                </a:solidFill>
                <a:effectLst/>
                <a:latin typeface="Calibri"/>
                <a:ea typeface="Calibri" panose="020F0502020204030204" pitchFamily="34" charset="0"/>
                <a:cs typeface="Calibri"/>
              </a:rPr>
              <a:t>(Forente nasjoner, 1989, artikkel </a:t>
            </a:r>
            <a:r>
              <a:rPr lang="nb-NO" dirty="0">
                <a:solidFill>
                  <a:schemeClr val="tx1"/>
                </a:solidFill>
                <a:latin typeface="Calibri"/>
                <a:ea typeface="Calibri" panose="020F0502020204030204" pitchFamily="34" charset="0"/>
                <a:cs typeface="Calibri"/>
              </a:rPr>
              <a:t>3</a:t>
            </a:r>
            <a:r>
              <a:rPr lang="nb-NO" sz="1800">
                <a:solidFill>
                  <a:schemeClr val="tx1"/>
                </a:solidFill>
                <a:effectLst/>
                <a:latin typeface="Calibri"/>
                <a:ea typeface="Calibri" panose="020F0502020204030204" pitchFamily="34" charset="0"/>
                <a:cs typeface="Calibri"/>
              </a:rPr>
              <a:t>). </a:t>
            </a:r>
            <a:endParaRPr lang="nb-NO" sz="1800" dirty="0">
              <a:solidFill>
                <a:schemeClr val="tx1"/>
              </a:solidFill>
              <a:effectLst/>
              <a:latin typeface="Calibri"/>
              <a:ea typeface="Calibri" panose="020F0502020204030204" pitchFamily="34" charset="0"/>
              <a:cs typeface="Calibri"/>
            </a:endParaRPr>
          </a:p>
          <a:p>
            <a:pPr>
              <a:lnSpc>
                <a:spcPct val="107000"/>
              </a:lnSpc>
              <a:spcAft>
                <a:spcPts val="1200"/>
              </a:spcAft>
            </a:pPr>
            <a:r>
              <a:rPr lang="nb-NO" dirty="0">
                <a:solidFill>
                  <a:schemeClr val="tx1"/>
                </a:solidFill>
                <a:latin typeface="Calibri"/>
                <a:ea typeface="Calibri" panose="020F0502020204030204" pitchFamily="34" charset="0"/>
                <a:cs typeface="Calibri"/>
              </a:rPr>
              <a:t>Dersom barnets beste skal ivaretas må en derfor alltid stille seg spørsmålet «De valgene vi tar nå; Ivaretar de barnets rettigheter her og nå - og i fremtiden?» I denne sammenhengen er retten til beskyttelse, god helse, utdanning og optimal utvikling særlig viktige. </a:t>
            </a:r>
          </a:p>
          <a:p>
            <a:pPr>
              <a:lnSpc>
                <a:spcPct val="107000"/>
              </a:lnSpc>
              <a:spcAft>
                <a:spcPts val="1200"/>
              </a:spcAft>
            </a:pPr>
            <a:r>
              <a:rPr lang="nb-NO" dirty="0">
                <a:solidFill>
                  <a:schemeClr val="tx1"/>
                </a:solidFill>
                <a:effectLst/>
                <a:latin typeface="Calibri"/>
                <a:ea typeface="Calibri" panose="020F0502020204030204" pitchFamily="34" charset="0"/>
                <a:cs typeface="Calibri"/>
              </a:rPr>
              <a:t>I en overvekt av henvendelsene som kommer fra skole og barnehage står en i u</a:t>
            </a:r>
            <a:r>
              <a:rPr lang="nb-NO" dirty="0">
                <a:solidFill>
                  <a:schemeClr val="tx1"/>
                </a:solidFill>
                <a:latin typeface="Calibri"/>
                <a:ea typeface="Calibri" panose="020F0502020204030204" pitchFamily="34" charset="0"/>
                <a:cs typeface="Calibri"/>
              </a:rPr>
              <a:t>tfordringer der ett barns situasjon kommer i direkte konflikt med et eller flere andre barns rett til et trygt og godt miljø.  </a:t>
            </a:r>
          </a:p>
          <a:p>
            <a:pPr>
              <a:lnSpc>
                <a:spcPct val="107000"/>
              </a:lnSpc>
              <a:spcAft>
                <a:spcPts val="1200"/>
              </a:spcAft>
            </a:pPr>
            <a:r>
              <a:rPr lang="nb-NO" dirty="0">
                <a:solidFill>
                  <a:schemeClr val="tx1"/>
                </a:solidFill>
                <a:effectLst/>
                <a:latin typeface="Calibri"/>
                <a:ea typeface="Calibri" panose="020F0502020204030204" pitchFamily="34" charset="0"/>
                <a:cs typeface="Calibri"/>
              </a:rPr>
              <a:t>Med utgangspunkt i henvendelsene som kommer blir det tydelig at skoler, barnehager og kommuner ønsker </a:t>
            </a:r>
            <a:r>
              <a:rPr lang="nb-NO" dirty="0">
                <a:solidFill>
                  <a:schemeClr val="tx1"/>
                </a:solidFill>
                <a:latin typeface="Calibri"/>
                <a:ea typeface="Calibri" panose="020F0502020204030204" pitchFamily="34" charset="0"/>
                <a:cs typeface="Calibri"/>
              </a:rPr>
              <a:t>mer kunnskap og veiledning om hvordan man vurderer barns beste, hvordan barns beste vektes opp mot hverandre når det er motstridende behov og hvordan dette dokumenteres på en måte som også ivaretar personvern. </a:t>
            </a:r>
          </a:p>
          <a:p>
            <a:pPr>
              <a:lnSpc>
                <a:spcPct val="107000"/>
              </a:lnSpc>
              <a:spcAft>
                <a:spcPts val="1200"/>
              </a:spcAft>
            </a:pPr>
            <a:r>
              <a:rPr lang="nb-NO" dirty="0">
                <a:solidFill>
                  <a:schemeClr val="tx1"/>
                </a:solidFill>
                <a:latin typeface="Calibri"/>
                <a:ea typeface="Calibri" panose="020F0502020204030204" pitchFamily="34" charset="0"/>
                <a:cs typeface="Calibri"/>
              </a:rPr>
              <a:t>På bakgrunn av henvendelsene har mobbeombudet utarbeidet fagøkter der koblingen mellom Barnekonvensjonen, subjektivitetsprinsippet og lovverket (Opplæringsloven kapittel 9A </a:t>
            </a:r>
            <a:r>
              <a:rPr lang="nb-NO">
                <a:solidFill>
                  <a:schemeClr val="tx1"/>
                </a:solidFill>
                <a:latin typeface="Calibri"/>
                <a:ea typeface="Calibri" panose="020F0502020204030204" pitchFamily="34" charset="0"/>
                <a:cs typeface="Calibri"/>
              </a:rPr>
              <a:t>og </a:t>
            </a:r>
            <a:r>
              <a:rPr lang="nb-NO" dirty="0">
                <a:solidFill>
                  <a:schemeClr val="tx1"/>
                </a:solidFill>
                <a:latin typeface="Calibri"/>
                <a:ea typeface="Calibri" panose="020F0502020204030204" pitchFamily="34" charset="0"/>
                <a:cs typeface="Calibri"/>
              </a:rPr>
              <a:t>Barnehageloven kapittel 8) belyses som forutsetning </a:t>
            </a:r>
            <a:r>
              <a:rPr lang="nb-NO">
                <a:solidFill>
                  <a:schemeClr val="tx1"/>
                </a:solidFill>
                <a:latin typeface="Calibri"/>
                <a:ea typeface="Calibri" panose="020F0502020204030204" pitchFamily="34" charset="0"/>
                <a:cs typeface="Calibri"/>
              </a:rPr>
              <a:t>for å </a:t>
            </a:r>
            <a:r>
              <a:rPr lang="nb-NO" dirty="0">
                <a:solidFill>
                  <a:schemeClr val="tx1"/>
                </a:solidFill>
                <a:latin typeface="Calibri"/>
                <a:ea typeface="Calibri" panose="020F0502020204030204" pitchFamily="34" charset="0"/>
                <a:cs typeface="Calibri"/>
              </a:rPr>
              <a:t>lykkes i </a:t>
            </a:r>
            <a:r>
              <a:rPr lang="nb-NO">
                <a:solidFill>
                  <a:schemeClr val="tx1"/>
                </a:solidFill>
                <a:latin typeface="Calibri"/>
                <a:ea typeface="Calibri" panose="020F0502020204030204" pitchFamily="34" charset="0"/>
                <a:cs typeface="Calibri"/>
              </a:rPr>
              <a:t>arbeidet. </a:t>
            </a:r>
            <a:r>
              <a:rPr lang="nb-NO" dirty="0">
                <a:solidFill>
                  <a:schemeClr val="tx1"/>
                </a:solidFill>
                <a:latin typeface="Calibri"/>
                <a:ea typeface="Calibri" panose="020F0502020204030204" pitchFamily="34" charset="0"/>
                <a:cs typeface="Calibri"/>
              </a:rPr>
              <a:t>Disse fagøktene er mye etterspurt både på kommunalt initiativ til ledergrupper </a:t>
            </a:r>
            <a:r>
              <a:rPr lang="nb-NO">
                <a:solidFill>
                  <a:schemeClr val="tx1"/>
                </a:solidFill>
                <a:latin typeface="Calibri"/>
                <a:ea typeface="Calibri" panose="020F0502020204030204" pitchFamily="34" charset="0"/>
                <a:cs typeface="Calibri"/>
              </a:rPr>
              <a:t>og </a:t>
            </a:r>
            <a:r>
              <a:rPr lang="nb-NO" dirty="0">
                <a:solidFill>
                  <a:schemeClr val="tx1"/>
                </a:solidFill>
                <a:latin typeface="Calibri"/>
                <a:ea typeface="Calibri" panose="020F0502020204030204" pitchFamily="34" charset="0"/>
                <a:cs typeface="Calibri"/>
              </a:rPr>
              <a:t>på virksomhetsnivå til personalgrupper. Disse øktene </a:t>
            </a:r>
            <a:r>
              <a:rPr lang="nb-NO">
                <a:solidFill>
                  <a:schemeClr val="tx1"/>
                </a:solidFill>
                <a:latin typeface="Calibri"/>
                <a:ea typeface="Calibri" panose="020F0502020204030204" pitchFamily="34" charset="0"/>
                <a:cs typeface="Calibri"/>
              </a:rPr>
              <a:t>har </a:t>
            </a:r>
            <a:r>
              <a:rPr lang="nb-NO" dirty="0">
                <a:solidFill>
                  <a:schemeClr val="tx1"/>
                </a:solidFill>
                <a:latin typeface="Calibri"/>
                <a:ea typeface="Calibri" panose="020F0502020204030204" pitchFamily="34" charset="0"/>
                <a:cs typeface="Calibri"/>
              </a:rPr>
              <a:t>også vært etterspurt av </a:t>
            </a:r>
            <a:r>
              <a:rPr lang="nb-NO" dirty="0" err="1">
                <a:solidFill>
                  <a:schemeClr val="tx1"/>
                </a:solidFill>
                <a:latin typeface="Calibri"/>
                <a:ea typeface="Calibri" panose="020F0502020204030204" pitchFamily="34" charset="0"/>
                <a:cs typeface="Calibri"/>
              </a:rPr>
              <a:t>UDiR</a:t>
            </a:r>
            <a:r>
              <a:rPr lang="nb-NO" dirty="0">
                <a:solidFill>
                  <a:schemeClr val="tx1"/>
                </a:solidFill>
                <a:latin typeface="Calibri"/>
                <a:ea typeface="Calibri" panose="020F0502020204030204" pitchFamily="34" charset="0"/>
                <a:cs typeface="Calibri"/>
              </a:rPr>
              <a:t> og Statsforvalter innenfor deres kompetansehevingstiltak. </a:t>
            </a:r>
          </a:p>
        </p:txBody>
      </p:sp>
      <p:sp>
        <p:nvSpPr>
          <p:cNvPr id="6" name="object 6"/>
          <p:cNvSpPr/>
          <p:nvPr/>
        </p:nvSpPr>
        <p:spPr>
          <a:xfrm>
            <a:off x="10544961" y="0"/>
            <a:ext cx="5495139" cy="9128562"/>
          </a:xfrm>
          <a:custGeom>
            <a:avLst/>
            <a:gdLst/>
            <a:ahLst/>
            <a:cxnLst/>
            <a:rect l="l" t="t" r="r" b="b"/>
            <a:pathLst>
              <a:path w="5582284" h="9010650">
                <a:moveTo>
                  <a:pt x="0" y="0"/>
                </a:moveTo>
                <a:lnTo>
                  <a:pt x="5581935" y="0"/>
                </a:lnTo>
                <a:lnTo>
                  <a:pt x="5581935" y="9010649"/>
                </a:lnTo>
                <a:lnTo>
                  <a:pt x="0" y="9010649"/>
                </a:lnTo>
                <a:lnTo>
                  <a:pt x="0" y="0"/>
                </a:lnTo>
                <a:close/>
              </a:path>
            </a:pathLst>
          </a:custGeom>
          <a:solidFill>
            <a:srgbClr val="EBE6D5">
              <a:alpha val="30198"/>
            </a:srgbClr>
          </a:solidFill>
        </p:spPr>
        <p:txBody>
          <a:bodyPr wrap="square" lIns="0" tIns="0" rIns="0" bIns="0" rtlCol="0"/>
          <a:lstStyle/>
          <a:p>
            <a:pPr algn="l"/>
            <a:endParaRPr lang="nn-NO" b="1" i="0">
              <a:solidFill>
                <a:srgbClr val="121C58"/>
              </a:solidFill>
              <a:effectLst/>
              <a:latin typeface="Barneombudet"/>
            </a:endParaRPr>
          </a:p>
        </p:txBody>
      </p:sp>
      <p:sp>
        <p:nvSpPr>
          <p:cNvPr id="7" name="object 4">
            <a:extLst>
              <a:ext uri="{FF2B5EF4-FFF2-40B4-BE49-F238E27FC236}">
                <a16:creationId xmlns:a16="http://schemas.microsoft.com/office/drawing/2014/main" id="{F07BEE60-5EA1-4C9B-8AFA-94178668B343}"/>
              </a:ext>
            </a:extLst>
          </p:cNvPr>
          <p:cNvSpPr txBox="1"/>
          <p:nvPr/>
        </p:nvSpPr>
        <p:spPr>
          <a:xfrm>
            <a:off x="567594" y="352613"/>
            <a:ext cx="3871056" cy="268663"/>
          </a:xfrm>
          <a:prstGeom prst="rect">
            <a:avLst/>
          </a:prstGeom>
        </p:spPr>
        <p:txBody>
          <a:bodyPr vert="horz" wrap="square" lIns="0" tIns="14605" rIns="0" bIns="0" rtlCol="0">
            <a:spAutoFit/>
          </a:bodyPr>
          <a:lstStyle/>
          <a:p>
            <a:pPr marL="12700">
              <a:lnSpc>
                <a:spcPct val="100000"/>
              </a:lnSpc>
              <a:spcBef>
                <a:spcPts val="115"/>
              </a:spcBef>
            </a:pPr>
            <a:r>
              <a:rPr lang="nb-NO" sz="1650" b="1" spc="180">
                <a:solidFill>
                  <a:srgbClr val="009787"/>
                </a:solidFill>
                <a:latin typeface="Calibri"/>
                <a:cs typeface="Calibri"/>
              </a:rPr>
              <a:t>ÅR</a:t>
            </a:r>
            <a:r>
              <a:rPr sz="1650" b="1" spc="180">
                <a:solidFill>
                  <a:srgbClr val="009787"/>
                </a:solidFill>
                <a:latin typeface="Calibri"/>
                <a:cs typeface="Calibri"/>
              </a:rPr>
              <a:t>SRAPPORT</a:t>
            </a:r>
            <a:r>
              <a:rPr sz="1650" b="1" spc="35">
                <a:solidFill>
                  <a:srgbClr val="009787"/>
                </a:solidFill>
                <a:latin typeface="Calibri"/>
                <a:cs typeface="Calibri"/>
              </a:rPr>
              <a:t> </a:t>
            </a:r>
            <a:r>
              <a:rPr lang="nb-NO" sz="1650" b="1" spc="35" dirty="0">
                <a:solidFill>
                  <a:srgbClr val="009787"/>
                </a:solidFill>
                <a:latin typeface="Calibri"/>
                <a:cs typeface="Calibri"/>
              </a:rPr>
              <a:t>Mobbeombudet</a:t>
            </a:r>
            <a:endParaRPr sz="1650">
              <a:latin typeface="Calibri"/>
              <a:cs typeface="Calibri"/>
            </a:endParaRPr>
          </a:p>
        </p:txBody>
      </p:sp>
      <p:sp>
        <p:nvSpPr>
          <p:cNvPr id="8" name="object 3">
            <a:extLst>
              <a:ext uri="{FF2B5EF4-FFF2-40B4-BE49-F238E27FC236}">
                <a16:creationId xmlns:a16="http://schemas.microsoft.com/office/drawing/2014/main" id="{3467CF3D-570E-4473-BE1E-6980D43A4B1F}"/>
              </a:ext>
            </a:extLst>
          </p:cNvPr>
          <p:cNvSpPr txBox="1"/>
          <p:nvPr/>
        </p:nvSpPr>
        <p:spPr>
          <a:xfrm>
            <a:off x="567594" y="840551"/>
            <a:ext cx="7041117" cy="753411"/>
          </a:xfrm>
          <a:prstGeom prst="rect">
            <a:avLst/>
          </a:prstGeom>
        </p:spPr>
        <p:txBody>
          <a:bodyPr vert="horz" wrap="square" lIns="0" tIns="14605" rIns="0" bIns="0" rtlCol="0">
            <a:spAutoFit/>
          </a:bodyPr>
          <a:lstStyle/>
          <a:p>
            <a:pPr marL="12700">
              <a:lnSpc>
                <a:spcPct val="100000"/>
              </a:lnSpc>
              <a:spcBef>
                <a:spcPts val="115"/>
              </a:spcBef>
            </a:pPr>
            <a:r>
              <a:rPr lang="nb-NO" sz="4800" b="1" spc="180">
                <a:solidFill>
                  <a:srgbClr val="009787"/>
                </a:solidFill>
                <a:latin typeface="Calibri"/>
                <a:cs typeface="Calibri"/>
              </a:rPr>
              <a:t>Barnets beste</a:t>
            </a:r>
            <a:endParaRPr lang="nb-NO" sz="4800">
              <a:latin typeface="Calibri"/>
              <a:cs typeface="Calibri"/>
            </a:endParaRPr>
          </a:p>
        </p:txBody>
      </p:sp>
      <p:sp>
        <p:nvSpPr>
          <p:cNvPr id="12" name="object 7">
            <a:extLst>
              <a:ext uri="{FF2B5EF4-FFF2-40B4-BE49-F238E27FC236}">
                <a16:creationId xmlns:a16="http://schemas.microsoft.com/office/drawing/2014/main" id="{860A4A39-3417-4E21-8E55-3E8B5F8DBB60}"/>
              </a:ext>
            </a:extLst>
          </p:cNvPr>
          <p:cNvSpPr txBox="1"/>
          <p:nvPr/>
        </p:nvSpPr>
        <p:spPr>
          <a:xfrm>
            <a:off x="11132016" y="1401922"/>
            <a:ext cx="4120834" cy="313098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nb-NO" sz="2400" b="1" i="0" u="none" strike="noStrike" kern="0" cap="none" spc="130" normalizeH="0" baseline="0" noProof="0">
                <a:ln>
                  <a:noFill/>
                </a:ln>
                <a:solidFill>
                  <a:schemeClr val="tx1"/>
                </a:solidFill>
                <a:effectLst/>
                <a:uLnTx/>
                <a:uFillTx/>
                <a:latin typeface="Calibri"/>
                <a:cs typeface="Calibri"/>
              </a:rPr>
              <a:t>Barnekonvensjonen artikkel </a:t>
            </a:r>
            <a:r>
              <a:rPr lang="nb-NO" sz="2400" b="1" spc="130" dirty="0">
                <a:solidFill>
                  <a:schemeClr val="tx1"/>
                </a:solidFill>
                <a:latin typeface="Calibri"/>
                <a:cs typeface="Calibri"/>
              </a:rPr>
              <a:t>3 nr. 1</a:t>
            </a:r>
            <a:r>
              <a:rPr kumimoji="0" lang="nb-NO" sz="2400" b="1" i="0" u="none" strike="noStrike" kern="0" cap="none" spc="130" normalizeH="0" baseline="0" noProof="0" dirty="0">
                <a:ln>
                  <a:noFill/>
                </a:ln>
                <a:solidFill>
                  <a:schemeClr val="tx1"/>
                </a:solidFill>
                <a:effectLst/>
                <a:uLnTx/>
                <a:uFillTx/>
                <a:latin typeface="Calibri"/>
                <a:cs typeface="Calibri"/>
              </a:rPr>
              <a:t> </a:t>
            </a:r>
            <a:r>
              <a:rPr kumimoji="0" lang="nb-NO" sz="2400" b="1" i="0" u="none" strike="noStrike" kern="0" cap="none" spc="130" normalizeH="0" baseline="0" noProof="0">
                <a:ln>
                  <a:noFill/>
                </a:ln>
                <a:solidFill>
                  <a:schemeClr val="tx1"/>
                </a:solidFill>
                <a:effectLst/>
                <a:uLnTx/>
                <a:uFillTx/>
                <a:latin typeface="Calibri"/>
                <a:cs typeface="Calibri"/>
              </a:rPr>
              <a:t>– </a:t>
            </a:r>
            <a:r>
              <a:rPr lang="nb-NO" sz="2400" b="1" spc="130" dirty="0">
                <a:solidFill>
                  <a:schemeClr val="tx1"/>
                </a:solidFill>
                <a:latin typeface="Calibri"/>
                <a:cs typeface="Calibri"/>
              </a:rPr>
              <a:t>Barnets beste</a:t>
            </a:r>
            <a:r>
              <a:rPr kumimoji="0" lang="nb-NO" sz="2400" b="1" i="0" u="none" strike="noStrike" kern="0" cap="none" spc="130" normalizeH="0" baseline="0" noProof="0">
                <a:ln>
                  <a:noFill/>
                </a:ln>
                <a:solidFill>
                  <a:schemeClr val="tx1"/>
                </a:solidFill>
                <a:effectLst/>
                <a:uLnTx/>
                <a:uFillTx/>
                <a:latin typeface="Calibri"/>
                <a:cs typeface="Calibri"/>
              </a:rPr>
              <a:t>:</a:t>
            </a:r>
            <a:endParaRPr kumimoji="0" sz="2400" b="0" i="0" u="none" strike="noStrike" kern="0" cap="none" spc="0" normalizeH="0" baseline="0" noProof="0">
              <a:ln>
                <a:noFill/>
              </a:ln>
              <a:solidFill>
                <a:schemeClr val="tx1"/>
              </a:solidFill>
              <a:effectLst/>
              <a:uLnTx/>
              <a:uFillTx/>
              <a:latin typeface="Calibri"/>
              <a:cs typeface="Calibri"/>
            </a:endParaRPr>
          </a:p>
          <a:p>
            <a:pPr algn="l"/>
            <a:br>
              <a:rPr lang="nn-NO" b="0" i="1">
                <a:solidFill>
                  <a:schemeClr val="tx1"/>
                </a:solidFill>
                <a:effectLst/>
                <a:latin typeface="Barneombudet"/>
              </a:rPr>
            </a:br>
            <a:r>
              <a:rPr lang="nn-NO" b="0" i="1">
                <a:solidFill>
                  <a:schemeClr val="tx1"/>
                </a:solidFill>
                <a:effectLst/>
                <a:latin typeface="Barneombudet"/>
              </a:rPr>
              <a:t>«</a:t>
            </a:r>
            <a:r>
              <a:rPr lang="nn-NO" b="0" i="1" dirty="0">
                <a:solidFill>
                  <a:schemeClr val="tx1"/>
                </a:solidFill>
                <a:effectLst/>
                <a:latin typeface="Barneombudet"/>
              </a:rPr>
              <a:t>I alle </a:t>
            </a:r>
            <a:r>
              <a:rPr lang="nn-NO" b="0" i="1" dirty="0" err="1">
                <a:solidFill>
                  <a:schemeClr val="tx1"/>
                </a:solidFill>
                <a:effectLst/>
                <a:latin typeface="Barneombudet"/>
              </a:rPr>
              <a:t>handlinger</a:t>
            </a:r>
            <a:r>
              <a:rPr lang="nn-NO" b="0" i="1" dirty="0">
                <a:solidFill>
                  <a:schemeClr val="tx1"/>
                </a:solidFill>
                <a:effectLst/>
                <a:latin typeface="Barneombudet"/>
              </a:rPr>
              <a:t> som </a:t>
            </a:r>
            <a:r>
              <a:rPr lang="nn-NO" b="0" i="1" dirty="0" err="1">
                <a:solidFill>
                  <a:schemeClr val="tx1"/>
                </a:solidFill>
                <a:effectLst/>
                <a:latin typeface="Barneombudet"/>
              </a:rPr>
              <a:t>berører</a:t>
            </a:r>
            <a:r>
              <a:rPr lang="nn-NO" b="0" i="1" dirty="0">
                <a:solidFill>
                  <a:schemeClr val="tx1"/>
                </a:solidFill>
                <a:effectLst/>
                <a:latin typeface="Barneombudet"/>
              </a:rPr>
              <a:t> </a:t>
            </a:r>
            <a:r>
              <a:rPr lang="nn-NO" b="0" i="1">
                <a:solidFill>
                  <a:schemeClr val="tx1"/>
                </a:solidFill>
                <a:effectLst/>
                <a:latin typeface="Barneombudet"/>
              </a:rPr>
              <a:t>barn, </a:t>
            </a:r>
            <a:r>
              <a:rPr lang="nn-NO" b="0" i="1" dirty="0">
                <a:solidFill>
                  <a:schemeClr val="tx1"/>
                </a:solidFill>
                <a:effectLst/>
                <a:latin typeface="Barneombudet"/>
              </a:rPr>
              <a:t>enten de </a:t>
            </a:r>
            <a:r>
              <a:rPr lang="nn-NO" b="0" i="1" dirty="0" err="1">
                <a:solidFill>
                  <a:schemeClr val="tx1"/>
                </a:solidFill>
                <a:effectLst/>
                <a:latin typeface="Barneombudet"/>
              </a:rPr>
              <a:t>foretas</a:t>
            </a:r>
            <a:r>
              <a:rPr lang="nn-NO" b="0" i="1" dirty="0">
                <a:solidFill>
                  <a:schemeClr val="tx1"/>
                </a:solidFill>
                <a:effectLst/>
                <a:latin typeface="Barneombudet"/>
              </a:rPr>
              <a:t> av </a:t>
            </a:r>
            <a:r>
              <a:rPr lang="nn-NO" b="0" i="1" dirty="0" err="1">
                <a:solidFill>
                  <a:schemeClr val="tx1"/>
                </a:solidFill>
                <a:effectLst/>
                <a:latin typeface="Barneombudet"/>
              </a:rPr>
              <a:t>offentlige</a:t>
            </a:r>
            <a:r>
              <a:rPr lang="nn-NO" b="0" i="1" dirty="0">
                <a:solidFill>
                  <a:schemeClr val="tx1"/>
                </a:solidFill>
                <a:effectLst/>
                <a:latin typeface="Barneombudet"/>
              </a:rPr>
              <a:t> eller </a:t>
            </a:r>
            <a:r>
              <a:rPr lang="nn-NO" i="1" dirty="0">
                <a:solidFill>
                  <a:schemeClr val="tx1"/>
                </a:solidFill>
                <a:latin typeface="Barneombudet"/>
              </a:rPr>
              <a:t>private </a:t>
            </a:r>
            <a:r>
              <a:rPr lang="nn-NO" i="1" dirty="0" err="1">
                <a:solidFill>
                  <a:schemeClr val="tx1"/>
                </a:solidFill>
                <a:latin typeface="Barneombudet"/>
              </a:rPr>
              <a:t>velferdsorganisasjoner</a:t>
            </a:r>
            <a:r>
              <a:rPr lang="nn-NO" i="1" dirty="0">
                <a:solidFill>
                  <a:schemeClr val="tx1"/>
                </a:solidFill>
                <a:latin typeface="Barneombudet"/>
              </a:rPr>
              <a:t>, </a:t>
            </a:r>
            <a:r>
              <a:rPr lang="nn-NO" i="1" dirty="0" err="1">
                <a:solidFill>
                  <a:schemeClr val="tx1"/>
                </a:solidFill>
                <a:latin typeface="Barneombudet"/>
              </a:rPr>
              <a:t>domsstoler</a:t>
            </a:r>
            <a:r>
              <a:rPr lang="nn-NO" i="1" dirty="0">
                <a:solidFill>
                  <a:schemeClr val="tx1"/>
                </a:solidFill>
                <a:latin typeface="Barneombudet"/>
              </a:rPr>
              <a:t>, administrative </a:t>
            </a:r>
            <a:r>
              <a:rPr lang="nn-NO" i="1" dirty="0" err="1">
                <a:solidFill>
                  <a:schemeClr val="tx1"/>
                </a:solidFill>
                <a:latin typeface="Barneombudet"/>
              </a:rPr>
              <a:t>myndigheter</a:t>
            </a:r>
            <a:r>
              <a:rPr lang="nn-NO" i="1" dirty="0">
                <a:solidFill>
                  <a:schemeClr val="tx1"/>
                </a:solidFill>
                <a:latin typeface="Barneombudet"/>
              </a:rPr>
              <a:t> eller </a:t>
            </a:r>
            <a:r>
              <a:rPr lang="nn-NO" i="1" dirty="0" err="1">
                <a:solidFill>
                  <a:schemeClr val="tx1"/>
                </a:solidFill>
                <a:latin typeface="Barneombudet"/>
              </a:rPr>
              <a:t>lovgivende</a:t>
            </a:r>
            <a:r>
              <a:rPr lang="nn-NO" i="1" dirty="0">
                <a:solidFill>
                  <a:schemeClr val="tx1"/>
                </a:solidFill>
                <a:latin typeface="Barneombudet"/>
              </a:rPr>
              <a:t> </a:t>
            </a:r>
            <a:r>
              <a:rPr lang="nn-NO" i="1" dirty="0" err="1">
                <a:solidFill>
                  <a:schemeClr val="tx1"/>
                </a:solidFill>
                <a:latin typeface="Barneombudet"/>
              </a:rPr>
              <a:t>organer</a:t>
            </a:r>
            <a:r>
              <a:rPr lang="nn-NO" i="1" dirty="0">
                <a:solidFill>
                  <a:schemeClr val="tx1"/>
                </a:solidFill>
                <a:latin typeface="Barneombudet"/>
              </a:rPr>
              <a:t>, skal barnets beste være et </a:t>
            </a:r>
            <a:r>
              <a:rPr lang="nn-NO" i="1" dirty="0" err="1">
                <a:solidFill>
                  <a:schemeClr val="tx1"/>
                </a:solidFill>
                <a:latin typeface="Barneombudet"/>
              </a:rPr>
              <a:t>grunnleggende</a:t>
            </a:r>
            <a:r>
              <a:rPr lang="nn-NO" i="1" dirty="0">
                <a:solidFill>
                  <a:schemeClr val="tx1"/>
                </a:solidFill>
                <a:latin typeface="Barneombudet"/>
              </a:rPr>
              <a:t> </a:t>
            </a:r>
            <a:r>
              <a:rPr lang="nn-NO" i="1" dirty="0" err="1">
                <a:solidFill>
                  <a:schemeClr val="tx1"/>
                </a:solidFill>
                <a:latin typeface="Barneombudet"/>
              </a:rPr>
              <a:t>hensyn</a:t>
            </a:r>
            <a:r>
              <a:rPr lang="nn-NO" i="1" dirty="0">
                <a:solidFill>
                  <a:schemeClr val="tx1"/>
                </a:solidFill>
                <a:latin typeface="Barneombudet"/>
              </a:rPr>
              <a:t>»</a:t>
            </a:r>
            <a:endParaRPr lang="nn-NO" sz="1400" i="1">
              <a:solidFill>
                <a:schemeClr val="tx1"/>
              </a:solidFill>
              <a:latin typeface="Barneombudet"/>
            </a:endParaRPr>
          </a:p>
          <a:p>
            <a:pPr algn="l"/>
            <a:endParaRPr lang="nn-NO" sz="1400" b="0" i="0">
              <a:solidFill>
                <a:schemeClr val="tx1"/>
              </a:solidFill>
              <a:effectLst/>
              <a:latin typeface="Barneombudet"/>
            </a:endParaRPr>
          </a:p>
          <a:p>
            <a:pPr marL="349885" marR="0" lvl="0" defTabSz="914400" eaLnBrk="1" fontAlgn="auto" latinLnBrk="0" hangingPunct="1">
              <a:lnSpc>
                <a:spcPct val="100000"/>
              </a:lnSpc>
              <a:spcBef>
                <a:spcPts val="195"/>
              </a:spcBef>
              <a:spcAft>
                <a:spcPts val="0"/>
              </a:spcAft>
              <a:buClrTx/>
              <a:buSzTx/>
              <a:tabLst/>
              <a:defRPr/>
            </a:pPr>
            <a:endParaRPr kumimoji="0" sz="1300" b="0" i="0" u="none" strike="noStrike" kern="0" cap="none" spc="0" normalizeH="0" baseline="0" noProof="0">
              <a:ln>
                <a:noFill/>
              </a:ln>
              <a:solidFill>
                <a:schemeClr val="tx1"/>
              </a:solidFill>
              <a:effectLst/>
              <a:uLnTx/>
              <a:uFillTx/>
              <a:latin typeface="Calibri"/>
              <a:cs typeface="Calibri"/>
            </a:endParaRPr>
          </a:p>
        </p:txBody>
      </p:sp>
      <p:sp>
        <p:nvSpPr>
          <p:cNvPr id="10" name="Plassholder for bunntekst 9">
            <a:extLst>
              <a:ext uri="{FF2B5EF4-FFF2-40B4-BE49-F238E27FC236}">
                <a16:creationId xmlns:a16="http://schemas.microsoft.com/office/drawing/2014/main" id="{CE79A40E-655E-4136-9E5D-4244B01E7C89}"/>
              </a:ext>
            </a:extLst>
          </p:cNvPr>
          <p:cNvSpPr>
            <a:spLocks noGrp="1"/>
          </p:cNvSpPr>
          <p:nvPr>
            <p:ph type="ftr" sz="quarter" idx="5"/>
          </p:nvPr>
        </p:nvSpPr>
        <p:spPr/>
        <p:txBody>
          <a:bodyPr/>
          <a:lstStyle/>
          <a:p>
            <a:r>
              <a:rPr lang="nb-NO"/>
              <a:t>8</a:t>
            </a:r>
          </a:p>
        </p:txBody>
      </p:sp>
    </p:spTree>
    <p:extLst>
      <p:ext uri="{BB962C8B-B14F-4D97-AF65-F5344CB8AC3E}">
        <p14:creationId xmlns:p14="http://schemas.microsoft.com/office/powerpoint/2010/main" val="518044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478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478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2A88478ED437548B98507E41311FF62" ma:contentTypeVersion="13" ma:contentTypeDescription="Opprett et nytt dokument." ma:contentTypeScope="" ma:versionID="af7a07d29f2ced8537fcaa8bd8f14409">
  <xsd:schema xmlns:xsd="http://www.w3.org/2001/XMLSchema" xmlns:xs="http://www.w3.org/2001/XMLSchema" xmlns:p="http://schemas.microsoft.com/office/2006/metadata/properties" xmlns:ns3="fd7fbf28-07ec-4b65-b162-7f1e397723f8" xmlns:ns4="0411f012-275f-4b09-9bd1-8c43a79a58e5" targetNamespace="http://schemas.microsoft.com/office/2006/metadata/properties" ma:root="true" ma:fieldsID="56ab575069f004258867ddc52c76525a" ns3:_="" ns4:_="">
    <xsd:import namespace="fd7fbf28-07ec-4b65-b162-7f1e397723f8"/>
    <xsd:import namespace="0411f012-275f-4b09-9bd1-8c43a79a58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fbf28-07ec-4b65-b162-7f1e397723f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11f012-275f-4b09-9bd1-8c43a79a58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0B33A4-4EF8-445B-B9B8-5928B864B71A}">
  <ds:schemaRefs>
    <ds:schemaRef ds:uri="http://schemas.microsoft.com/sharepoint/v3/contenttype/forms"/>
  </ds:schemaRefs>
</ds:datastoreItem>
</file>

<file path=customXml/itemProps2.xml><?xml version="1.0" encoding="utf-8"?>
<ds:datastoreItem xmlns:ds="http://schemas.openxmlformats.org/officeDocument/2006/customXml" ds:itemID="{AC3800DC-140B-4BB2-878B-BC482B0D2EE3}">
  <ds:schemaRefs>
    <ds:schemaRef ds:uri="0411f012-275f-4b09-9bd1-8c43a79a58e5"/>
    <ds:schemaRef ds:uri="fd7fbf28-07ec-4b65-b162-7f1e39772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1C255E-454E-4921-88D8-6B322134BF9D}">
  <ds:schemaRefs>
    <ds:schemaRef ds:uri="http://schemas.microsoft.com/office/2006/documentManagement/types"/>
    <ds:schemaRef ds:uri="0411f012-275f-4b09-9bd1-8c43a79a58e5"/>
    <ds:schemaRef ds:uri="http://purl.org/dc/elements/1.1/"/>
    <ds:schemaRef ds:uri="http://schemas.microsoft.com/office/2006/metadata/properties"/>
    <ds:schemaRef ds:uri="http://schemas.openxmlformats.org/package/2006/metadata/core-properties"/>
    <ds:schemaRef ds:uri="http://purl.org/dc/terms/"/>
    <ds:schemaRef ds:uri="fd7fbf28-07ec-4b65-b162-7f1e397723f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4493</Words>
  <Application>Microsoft Office PowerPoint</Application>
  <PresentationFormat>Egendefinert</PresentationFormat>
  <Paragraphs>224</Paragraphs>
  <Slides>19</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19</vt:i4>
      </vt:variant>
    </vt:vector>
  </HeadingPairs>
  <TitlesOfParts>
    <vt:vector size="26" baseType="lpstr">
      <vt:lpstr>Arial</vt:lpstr>
      <vt:lpstr>Barneombudet</vt:lpstr>
      <vt:lpstr>Calibri</vt:lpstr>
      <vt:lpstr>Segoe UI</vt:lpstr>
      <vt:lpstr>Times New Roman</vt:lpstr>
      <vt:lpstr>WordVisiCarriageReturn_MSFontService</vt:lpstr>
      <vt:lpstr>Office Theme</vt:lpstr>
      <vt:lpstr>Årsrapport 2021 Mobbeombudet</vt:lpstr>
      <vt:lpstr>PowerPoint-presentasjon</vt:lpstr>
      <vt:lpstr>PowerPoint-presentasjon</vt:lpstr>
      <vt:lpstr>PowerPoint-presentasjon</vt:lpstr>
      <vt:lpstr>PowerPoint-presentasjon</vt:lpstr>
      <vt:lpstr>PowerPoint-presentasjon</vt:lpstr>
      <vt:lpstr> «Hei!  Jeg var på foredraget ditt i kveld, som pappa og styremedlem i fotballgruppa.   Det var utrolig inspirerende å høre på deg! Jeg opplevde en unik innsikt i temaet, presentert med eksemplariske deler humor, alvor og sårbarhet. Så igjen: Takk for et inspirerende og tankevekkende foredrag! »</vt:lpstr>
      <vt:lpstr>PowerPoint-presentasjon</vt:lpstr>
      <vt:lpstr>PowerPoint-presentasjon</vt:lpstr>
      <vt:lpstr>PowerPoint-presentasjon</vt:lpstr>
      <vt:lpstr>PowerPoint-presentasjon</vt:lpstr>
      <vt:lpstr>PowerPoint-presentasjon</vt:lpstr>
      <vt:lpstr>PowerPoint-presentasjon</vt:lpstr>
      <vt:lpstr>PowerPoint-presentasjon</vt:lpstr>
      <vt:lpstr>Det er mange tomme pulter i klasserom i Vestfold og Telemarks grunnskoler.  Noen er tomme innimellom, andre er tomme i uker og måneder i strekk. Noen i år.   Dette er plassene til elever helt ned i småskolen som ikke makter å møte opp på skolen.   I 2021 har det vært en økning i antall henvendelser hvor det meldes om eller avdekkes at eleven har et så høyt fravær at det går ut over elevens faglige og sosiale utvikling.   Utrygt skolemiljø er eller blir alltid en faktor ved slikt fravær.   </vt:lpstr>
      <vt:lpstr>PowerPoint-presentasjon</vt:lpstr>
      <vt:lpstr>PowerPoint-presentasjon</vt:lpstr>
      <vt:lpstr>«Takk for at dere er der. Det er synd dere trengs, men godt dere finnes!»</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Årsrapport Mobbeombud 2021</dc:title>
  <dc:creator>Geir Eidsvåg</dc:creator>
  <cp:lastModifiedBy>Geir Eidsvåg</cp:lastModifiedBy>
  <cp:revision>1</cp:revision>
  <dcterms:created xsi:type="dcterms:W3CDTF">2022-03-30T09:56:08Z</dcterms:created>
  <dcterms:modified xsi:type="dcterms:W3CDTF">2022-10-21T07:36:42Z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2021-11-02T00:00:00Z</vt:filetime>
  </property>
  <property fmtid="{D5CDD505-2E9C-101B-9397-08002B2CF9AE}" pid="3" name="LastSaved">
    <vt:filetime>2022-03-30T00:00:00Z</vt:filetime>
  </property>
  <property fmtid="{D5CDD505-2E9C-101B-9397-08002B2CF9AE}" pid="4" name="ContentTypeId">
    <vt:lpwstr>0x01010012A88478ED437548B98507E41311FF62</vt:lpwstr>
  </property>
</Properties>
</file>